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notesMasterIdLst>
    <p:notesMasterId r:id="rId33"/>
  </p:notesMasterIdLst>
  <p:sldIdLst>
    <p:sldId id="257" r:id="rId4"/>
    <p:sldId id="286" r:id="rId5"/>
    <p:sldId id="282" r:id="rId6"/>
    <p:sldId id="262" r:id="rId7"/>
    <p:sldId id="283" r:id="rId8"/>
    <p:sldId id="267" r:id="rId9"/>
    <p:sldId id="268" r:id="rId10"/>
    <p:sldId id="269" r:id="rId11"/>
    <p:sldId id="308" r:id="rId12"/>
    <p:sldId id="275" r:id="rId13"/>
    <p:sldId id="270" r:id="rId14"/>
    <p:sldId id="306" r:id="rId15"/>
    <p:sldId id="307" r:id="rId16"/>
    <p:sldId id="299" r:id="rId17"/>
    <p:sldId id="272" r:id="rId18"/>
    <p:sldId id="300" r:id="rId19"/>
    <p:sldId id="301" r:id="rId20"/>
    <p:sldId id="302" r:id="rId21"/>
    <p:sldId id="303" r:id="rId22"/>
    <p:sldId id="285" r:id="rId23"/>
    <p:sldId id="265" r:id="rId24"/>
    <p:sldId id="266" r:id="rId25"/>
    <p:sldId id="260" r:id="rId26"/>
    <p:sldId id="296" r:id="rId27"/>
    <p:sldId id="297" r:id="rId28"/>
    <p:sldId id="298" r:id="rId29"/>
    <p:sldId id="294" r:id="rId30"/>
    <p:sldId id="261" r:id="rId31"/>
    <p:sldId id="27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45" autoAdjust="0"/>
  </p:normalViewPr>
  <p:slideViewPr>
    <p:cSldViewPr>
      <p:cViewPr>
        <p:scale>
          <a:sx n="62" d="100"/>
          <a:sy n="62" d="100"/>
        </p:scale>
        <p:origin x="-845" y="-2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78EA4-33D6-4868-8DAA-7EFF750B9F30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FF44F-AE9F-4D2F-902E-981615EDE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86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FF44F-AE9F-4D2F-902E-981615EDE7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53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2EB1800-FE4B-4209-8C13-4A506C1C1530}" type="slidenum">
              <a:rPr lang="en-US" smtClean="0">
                <a:latin typeface="Arial" charset="0"/>
              </a:rPr>
              <a:pPr/>
              <a:t>13</a:t>
            </a:fld>
            <a:endParaRPr lang="en-US" smtClean="0">
              <a:latin typeface="Arial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AD73888-95D4-4596-B61B-89BF92A3AEB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3F10A97-6A14-40AF-AD74-4FCEBF5CCC3B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95FC2A-6828-4386-87C8-57088969FE95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0C1CA2F-4064-402E-8451-DFF21CD62C86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F16F6DD-0DE4-47D3-905B-A41DB0AB31AB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E676E33-98CE-42C2-8074-8B267F20666E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79C85C-EDC7-41D4-A1AC-8D361260E0B3}" type="slidenum">
              <a:rPr lang="en-US"/>
              <a:pPr/>
              <a:t>20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6588223-6B37-4F8D-9BD0-76E43CF2C5E9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5EA956D-1006-4526-B63D-E9AC980523D4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A6BC504-F470-474F-BF89-F74349E9DB99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fld id="{F7DD3987-B33F-4667-B312-92A11A485B88}" type="slidenum">
              <a:rPr lang="de-DE" sz="1200" b="0" u="none">
                <a:solidFill>
                  <a:prstClr val="black"/>
                </a:solidFill>
                <a:latin typeface="Times New Roman" pitchFamily="18" charset="0"/>
              </a:rPr>
              <a:pPr/>
              <a:t>24</a:t>
            </a:fld>
            <a:endParaRPr lang="de-DE" sz="1200" b="0" u="none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2560" y="685800"/>
            <a:ext cx="5000893" cy="3430466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5" y="4343400"/>
            <a:ext cx="5028132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 defTabSz="9271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fld id="{6ADA8FB0-4FC0-4AA7-805A-C16F41008EB3}" type="slidenum">
              <a:rPr lang="de-DE" sz="1200" b="0" u="none">
                <a:solidFill>
                  <a:prstClr val="black"/>
                </a:solidFill>
                <a:latin typeface="Times New Roman" pitchFamily="18" charset="0"/>
              </a:rPr>
              <a:pPr/>
              <a:t>26</a:t>
            </a:fld>
            <a:endParaRPr lang="de-DE" sz="1200" b="0" u="none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2560" y="685800"/>
            <a:ext cx="5000893" cy="3430466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5" y="4343400"/>
            <a:ext cx="5028132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8172273-CAA6-46AC-A458-EC6D2802F588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985515-C8F4-46F6-AB67-2656317291C9}" type="slidenum">
              <a:rPr lang="en-US"/>
              <a:pPr/>
              <a:t>6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FFB899-9071-42B5-AC5B-CDC7B9A71E80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97BE3A-C916-4A3E-89AA-B6FB5B62A086}" type="slidenum">
              <a:rPr lang="en-US" smtClean="0">
                <a:latin typeface="Arial" charset="0"/>
              </a:rPr>
              <a:pPr>
                <a:defRPr/>
              </a:pPr>
              <a:t>8</a:t>
            </a:fld>
            <a:endParaRPr lang="en-US" smtClean="0">
              <a:latin typeface="Arial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EBD0898-7E42-47AB-9ED2-6FADB48BED31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AB61877-380E-4E1A-95CA-79A22209984A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0563"/>
            <a:ext cx="4557713" cy="3417887"/>
          </a:xfrm>
          <a:solidFill>
            <a:srgbClr val="FFFFFF"/>
          </a:solidFill>
          <a:ln/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4438" cy="4110038"/>
          </a:xfrm>
          <a:noFill/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41A8-06DE-4C29-8829-4F5730130BEE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34B2-627F-427E-8905-503DBF8A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9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41A8-06DE-4C29-8829-4F5730130BEE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34B2-627F-427E-8905-503DBF8A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97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41A8-06DE-4C29-8829-4F5730130BEE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34B2-627F-427E-8905-503DBF8A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13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0"/>
          </p:nvPr>
        </p:nvSpPr>
        <p:spPr>
          <a:xfrm>
            <a:off x="5867400" y="6597650"/>
            <a:ext cx="3230563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4000" b="1" u="sng">
                <a:solidFill>
                  <a:srgbClr val="000000"/>
                </a:solidFill>
              </a:rPr>
              <a:t>FINUSTAR 2010, Rhodes, August 23-27, 2010</a:t>
            </a:r>
            <a:endParaRPr lang="en-US" sz="4000" b="1" u="sn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38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ftr" sz="quarter" idx="10"/>
          </p:nvPr>
        </p:nvSpPr>
        <p:spPr>
          <a:xfrm>
            <a:off x="5724525" y="6597650"/>
            <a:ext cx="3373438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4000" b="1" u="sng">
                <a:solidFill>
                  <a:srgbClr val="000000"/>
                </a:solidFill>
              </a:rPr>
              <a:t>FINUSTAR 2010, Rhodes, August 23-27, 2010</a:t>
            </a:r>
            <a:endParaRPr lang="en-US" sz="4000" b="1" u="sn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634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1"/>
          <p:cNvSpPr>
            <a:spLocks noGrp="1"/>
          </p:cNvSpPr>
          <p:nvPr userDrawn="1">
            <p:ph type="ftr" sz="quarter" idx="10"/>
          </p:nvPr>
        </p:nvSpPr>
        <p:spPr>
          <a:xfrm>
            <a:off x="4246563" y="6605588"/>
            <a:ext cx="4886325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4000" b="1" u="sng">
                <a:solidFill>
                  <a:srgbClr val="000000"/>
                </a:solidFill>
              </a:rPr>
              <a:t>Zakopane Conference on Nuclear Physics 2010,  August 30-September 5</a:t>
            </a:r>
            <a:endParaRPr lang="en-US" sz="4000" b="1" u="sn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54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172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7544" y="1700809"/>
            <a:ext cx="8208912" cy="720080"/>
          </a:xfrm>
          <a:prstGeom prst="rect">
            <a:avLst/>
          </a:prstGeo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FF0006-45D5-4165-8D35-239C4BAF3B05}" type="datetime1">
              <a:rPr lang="en-GB" sz="4000" b="1" u="sng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19/08/2013</a:t>
            </a:fld>
            <a:endParaRPr lang="en-GB" sz="4000" b="1" u="sng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24525" y="6597650"/>
            <a:ext cx="3373438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u="sng">
                <a:solidFill>
                  <a:srgbClr val="000000"/>
                </a:solidFill>
              </a:rPr>
              <a:t>paul.mckenna@strath.ac.uk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BEBF43B-F2FC-483D-A9E7-00DF027F5C48}" type="slidenum">
              <a:rPr lang="en-GB" sz="4000" b="1" u="sng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4000" b="1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4464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24A7D-D878-4FB8-9AAD-3D7ECC1AEE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135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BEBAD-1637-4421-9A73-834B91F80A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606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FD70-390E-4432-B774-C66762940E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64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E95CD-BA65-4495-9661-1F2AB87BE6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87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41A8-06DE-4C29-8829-4F5730130BEE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34B2-627F-427E-8905-503DBF8A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74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428E4-662A-40B8-9AAE-9C1C095A68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76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73677-070F-435E-9D6D-2DE87D4AF68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25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A718C-48FA-4256-AFF7-A7CFD3A372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2D5D0-E8E3-4C1A-9453-CFB4C548DF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7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9581E-A012-493F-8879-93B9317BBC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54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F75DD-9A92-4B46-BA87-A1060B9621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84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BA659-F97C-40F3-B111-E15043B6D6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400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41A8-06DE-4C29-8829-4F5730130BEE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34B2-627F-427E-8905-503DBF8A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52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41A8-06DE-4C29-8829-4F5730130BEE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34B2-627F-427E-8905-503DBF8A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79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41A8-06DE-4C29-8829-4F5730130BEE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34B2-627F-427E-8905-503DBF8A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59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41A8-06DE-4C29-8829-4F5730130BEE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34B2-627F-427E-8905-503DBF8A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48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41A8-06DE-4C29-8829-4F5730130BEE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34B2-627F-427E-8905-503DBF8A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1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41A8-06DE-4C29-8829-4F5730130BEE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34B2-627F-427E-8905-503DBF8A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4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41A8-06DE-4C29-8829-4F5730130BEE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34B2-627F-427E-8905-503DBF8A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36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141A8-06DE-4C29-8829-4F5730130BEE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134B2-627F-427E-8905-503DBF8A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1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F8FD"/>
            </a:gs>
            <a:gs pos="100000">
              <a:srgbClr val="CCCDF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4"/>
          <p:cNvSpPr>
            <a:spLocks noChangeArrowheads="1"/>
          </p:cNvSpPr>
          <p:nvPr/>
        </p:nvSpPr>
        <p:spPr bwMode="auto">
          <a:xfrm>
            <a:off x="0" y="6589713"/>
            <a:ext cx="2700338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sz="1000" smtClean="0">
                <a:solidFill>
                  <a:srgbClr val="000000"/>
                </a:solidFill>
              </a:rPr>
              <a:t>Peter G. Thirolf, LMU München</a:t>
            </a:r>
            <a:endParaRPr lang="en-US" sz="1000" smtClean="0">
              <a:solidFill>
                <a:srgbClr val="000000"/>
              </a:solidFill>
            </a:endParaRPr>
          </a:p>
        </p:txBody>
      </p:sp>
      <p:pic>
        <p:nvPicPr>
          <p:cNvPr id="1027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8" y="0"/>
            <a:ext cx="1425575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4620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2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2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2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2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hlink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hlink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hlink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hlink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hlink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hlink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hlink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hlink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hlink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A5029D8-47B6-4F64-808B-10914E4E8A9B}" type="slidenum">
              <a:rPr lang="en-US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57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2362200"/>
            <a:ext cx="7772400" cy="1470025"/>
          </a:xfrm>
        </p:spPr>
        <p:txBody>
          <a:bodyPr/>
          <a:lstStyle/>
          <a:p>
            <a:r>
              <a:rPr lang="en-US" dirty="0" smtClean="0"/>
              <a:t>ELI-NP, a new European facility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95400" y="4114800"/>
            <a:ext cx="6172200" cy="20574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Livius </a:t>
            </a:r>
            <a:r>
              <a:rPr lang="en-US" sz="2400" dirty="0" smtClean="0"/>
              <a:t>Trache – IFIN-HH Bucharest-Magurele</a:t>
            </a:r>
          </a:p>
          <a:p>
            <a:r>
              <a:rPr lang="en-US" sz="2400" dirty="0" smtClean="0"/>
              <a:t>Cyclotron Institute, Texas A&amp;M University</a:t>
            </a:r>
          </a:p>
          <a:p>
            <a:r>
              <a:rPr lang="en-US" sz="2400" dirty="0" smtClean="0"/>
              <a:t>IWNDT College Station, TX</a:t>
            </a:r>
          </a:p>
          <a:p>
            <a:r>
              <a:rPr lang="en-US" sz="2400" dirty="0" smtClean="0"/>
              <a:t>Aug 19-22, 2013</a:t>
            </a:r>
          </a:p>
          <a:p>
            <a:r>
              <a:rPr lang="en-US" sz="2000" dirty="0">
                <a:solidFill>
                  <a:schemeClr val="tx1"/>
                </a:solidFill>
              </a:rPr>
              <a:t>w</a:t>
            </a:r>
            <a:r>
              <a:rPr lang="en-US" sz="2000" dirty="0" smtClean="0">
                <a:solidFill>
                  <a:schemeClr val="tx1"/>
                </a:solidFill>
              </a:rPr>
              <a:t>ith material from N.V. Zamfir, I.I. </a:t>
            </a:r>
            <a:r>
              <a:rPr lang="en-US" sz="2000" dirty="0" err="1" smtClean="0">
                <a:solidFill>
                  <a:schemeClr val="tx1"/>
                </a:solidFill>
              </a:rPr>
              <a:t>Ursu</a:t>
            </a:r>
            <a:r>
              <a:rPr lang="en-US" sz="2000" dirty="0" smtClean="0">
                <a:solidFill>
                  <a:schemeClr val="tx1"/>
                </a:solidFill>
              </a:rPr>
              <a:t>, ELI-NP workshops participants  et al.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62000" y="304800"/>
            <a:ext cx="7617760" cy="1757050"/>
            <a:chOff x="1115616" y="476672"/>
            <a:chExt cx="6246160" cy="1412999"/>
          </a:xfrm>
        </p:grpSpPr>
        <p:pic>
          <p:nvPicPr>
            <p:cNvPr id="7" name="Picture 6" descr="ifinhh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548680"/>
              <a:ext cx="1584176" cy="124471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476672"/>
              <a:ext cx="1997688" cy="1412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27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771839" y="412939"/>
            <a:ext cx="7391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ELI-NP Next Steps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23850" y="2273300"/>
            <a:ext cx="836295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January 2012: 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Submission of the Application to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DG-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Regio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July 2012: Romanian Government Approval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November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2012:  Tender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Procedures start</a:t>
            </a:r>
          </a:p>
          <a:p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June 2013- December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2014: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Civil Construction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July 2015 :  Lasers and Gamma Beam – Phase 1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December 2016 : Lasers and Gamma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Beam - Phase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2013-2014: TDR for experiments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2015-2017: experimental set-ups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2018: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beginning of operation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0" name="Picture 2" descr="rain_b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425" y="1371600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821" name="Object 1"/>
          <p:cNvGraphicFramePr>
            <a:graphicFrameLocks noChangeAspect="1"/>
          </p:cNvGraphicFramePr>
          <p:nvPr/>
        </p:nvGraphicFramePr>
        <p:xfrm>
          <a:off x="1588" y="23813"/>
          <a:ext cx="1762125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5" name="Acrobat Document" r:id="rId5" imgW="8019889" imgH="5667195" progId="AcroExch.Document.7">
                  <p:embed/>
                </p:oleObj>
              </mc:Choice>
              <mc:Fallback>
                <p:oleObj name="Acrobat Document" r:id="rId5" imgW="8019889" imgH="566719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3813"/>
                        <a:ext cx="1762125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921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835150" y="228600"/>
            <a:ext cx="6977063" cy="823913"/>
          </a:xfrm>
        </p:spPr>
        <p:txBody>
          <a:bodyPr/>
          <a:lstStyle/>
          <a:p>
            <a:pPr eaLnBrk="1" hangingPunct="1"/>
            <a:r>
              <a:rPr lang="en-US" sz="4000" b="1" i="1" dirty="0" smtClean="0">
                <a:latin typeface="Times New Roman" pitchFamily="18" charset="0"/>
              </a:rPr>
              <a:t>ELI-Nuclear Physics</a:t>
            </a:r>
            <a:endParaRPr lang="en-GB" sz="2800" i="1" dirty="0" smtClean="0">
              <a:solidFill>
                <a:schemeClr val="fol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47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36550" y="1600200"/>
            <a:ext cx="8502650" cy="45259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i="1" dirty="0">
              <a:latin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i="1" dirty="0">
                <a:latin typeface="Times New Roman" pitchFamily="18" charset="0"/>
              </a:rPr>
              <a:t>“</a:t>
            </a:r>
            <a:r>
              <a:rPr lang="en-US" i="1" dirty="0">
                <a:latin typeface="Times New Roman" pitchFamily="18" charset="0"/>
              </a:rPr>
              <a:t>Extreme Light” </a:t>
            </a:r>
            <a:r>
              <a:rPr lang="en-US" i="1" dirty="0" smtClean="0">
                <a:latin typeface="Times New Roman" pitchFamily="18" charset="0"/>
              </a:rPr>
              <a:t>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i="1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i="1" dirty="0" smtClean="0">
                <a:latin typeface="Times New Roman" pitchFamily="18" charset="0"/>
              </a:rPr>
              <a:t> </a:t>
            </a:r>
            <a:r>
              <a:rPr lang="en-US" i="1" dirty="0">
                <a:latin typeface="Times New Roman" pitchFamily="18" charset="0"/>
              </a:rPr>
              <a:t>two ultra-short pulse 10 </a:t>
            </a:r>
            <a:r>
              <a:rPr lang="en-US" i="1" dirty="0">
                <a:latin typeface="Times New Roman" pitchFamily="18" charset="0"/>
              </a:rPr>
              <a:t>PW APOLLON-type </a:t>
            </a:r>
            <a:r>
              <a:rPr lang="en-US" i="1" dirty="0" smtClean="0">
                <a:latin typeface="Times New Roman" pitchFamily="18" charset="0"/>
              </a:rPr>
              <a:t>lasers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i="1" dirty="0">
              <a:latin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i="1" dirty="0">
                <a:latin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</a:rPr>
              <a:t>brilliant </a:t>
            </a:r>
            <a:r>
              <a:rPr lang="en-US" i="1" dirty="0">
                <a:latin typeface="Times New Roman" pitchFamily="18" charset="0"/>
              </a:rPr>
              <a:t>γ beam,  </a:t>
            </a:r>
            <a:r>
              <a:rPr lang="en-US" i="1" dirty="0" smtClean="0">
                <a:latin typeface="Times New Roman" pitchFamily="18" charset="0"/>
              </a:rPr>
              <a:t>up to 20 </a:t>
            </a:r>
            <a:r>
              <a:rPr lang="en-US" i="1" dirty="0">
                <a:latin typeface="Times New Roman" pitchFamily="18" charset="0"/>
              </a:rPr>
              <a:t>MeV, </a:t>
            </a:r>
            <a:r>
              <a:rPr lang="en-US" i="1" dirty="0" smtClean="0">
                <a:latin typeface="Times New Roman" pitchFamily="18" charset="0"/>
              </a:rPr>
              <a:t>BW:0.1%</a:t>
            </a:r>
            <a:endParaRPr lang="en-US" i="1" dirty="0">
              <a:latin typeface="Times New Roman" pitchFamily="18" charset="0"/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i="1" dirty="0" smtClean="0">
                <a:latin typeface="Times New Roman" pitchFamily="18" charset="0"/>
              </a:rPr>
              <a:t>     produced </a:t>
            </a:r>
            <a:r>
              <a:rPr lang="en-US" i="1" dirty="0">
                <a:latin typeface="Times New Roman" pitchFamily="18" charset="0"/>
              </a:rPr>
              <a:t>by Compton scattering </a:t>
            </a:r>
            <a:r>
              <a:rPr lang="en-US" i="1" dirty="0" smtClean="0">
                <a:latin typeface="Times New Roman" pitchFamily="18" charset="0"/>
              </a:rPr>
              <a:t>of a laser beam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i="1" dirty="0">
                <a:latin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</a:rPr>
              <a:t>    on </a:t>
            </a:r>
            <a:r>
              <a:rPr lang="en-US" i="1" dirty="0">
                <a:latin typeface="Times New Roman" pitchFamily="18" charset="0"/>
              </a:rPr>
              <a:t>a </a:t>
            </a:r>
            <a:r>
              <a:rPr lang="en-US" i="1" dirty="0" smtClean="0">
                <a:latin typeface="Times New Roman" pitchFamily="18" charset="0"/>
              </a:rPr>
              <a:t>700 </a:t>
            </a:r>
            <a:r>
              <a:rPr lang="en-US" i="1" dirty="0">
                <a:latin typeface="Times New Roman" pitchFamily="18" charset="0"/>
              </a:rPr>
              <a:t>MeV  </a:t>
            </a:r>
            <a:r>
              <a:rPr lang="en-US" i="1" dirty="0" smtClean="0">
                <a:latin typeface="Times New Roman" pitchFamily="18" charset="0"/>
              </a:rPr>
              <a:t>electron  beam </a:t>
            </a:r>
            <a:endParaRPr lang="en-US" i="1" dirty="0">
              <a:latin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Experiments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8 experimental areas, for gamma, laser, and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gamma+laser</a:t>
            </a:r>
            <a:endParaRPr lang="en-US" sz="2400" i="1" dirty="0">
              <a:latin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b="1" i="1" dirty="0">
              <a:latin typeface="Times New Roman" pitchFamily="18" charset="0"/>
            </a:endParaRPr>
          </a:p>
        </p:txBody>
      </p:sp>
      <p:pic>
        <p:nvPicPr>
          <p:cNvPr id="15364" name="Picture 2" descr="rain_b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025" y="1214438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5" name="Object 6"/>
          <p:cNvGraphicFramePr>
            <a:graphicFrameLocks noChangeAspect="1"/>
          </p:cNvGraphicFramePr>
          <p:nvPr/>
        </p:nvGraphicFramePr>
        <p:xfrm>
          <a:off x="0" y="0"/>
          <a:ext cx="1719263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" name="Acrobat Document" r:id="rId5" imgW="8019889" imgH="5667195" progId="AcroExch.Document.7">
                  <p:embed/>
                </p:oleObj>
              </mc:Choice>
              <mc:Fallback>
                <p:oleObj name="Acrobat Document" r:id="rId5" imgW="8019889" imgH="566719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19263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708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7473950" y="1397000"/>
            <a:ext cx="444500" cy="31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708967" y="1655763"/>
            <a:ext cx="7485708" cy="4149725"/>
            <a:chOff x="58092" y="1828800"/>
            <a:chExt cx="7485708" cy="4149725"/>
          </a:xfrm>
        </p:grpSpPr>
        <p:sp>
          <p:nvSpPr>
            <p:cNvPr id="14343" name="Text Box 1"/>
            <p:cNvSpPr txBox="1">
              <a:spLocks noChangeArrowheads="1"/>
            </p:cNvSpPr>
            <p:nvPr/>
          </p:nvSpPr>
          <p:spPr bwMode="auto">
            <a:xfrm>
              <a:off x="369429" y="2771775"/>
              <a:ext cx="1180429" cy="43306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 dirty="0">
                  <a:latin typeface="Calibri" pitchFamily="34" charset="0"/>
                  <a:cs typeface="Arial" charset="0"/>
                </a:rPr>
                <a:t>Oscillators</a:t>
              </a:r>
            </a:p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 dirty="0">
                  <a:latin typeface="Calibri" pitchFamily="34" charset="0"/>
                  <a:cs typeface="Arial" charset="0"/>
                </a:rPr>
                <a:t>+OPCPA preamps</a:t>
              </a:r>
            </a:p>
          </p:txBody>
        </p:sp>
        <p:sp>
          <p:nvSpPr>
            <p:cNvPr id="14344" name="Rectangle 2"/>
            <p:cNvSpPr>
              <a:spLocks noChangeArrowheads="1"/>
            </p:cNvSpPr>
            <p:nvPr/>
          </p:nvSpPr>
          <p:spPr bwMode="auto">
            <a:xfrm>
              <a:off x="309563" y="2719388"/>
              <a:ext cx="1371600" cy="590550"/>
            </a:xfrm>
            <a:prstGeom prst="rect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345" name="Rectangle 3"/>
            <p:cNvSpPr>
              <a:spLocks noChangeArrowheads="1"/>
            </p:cNvSpPr>
            <p:nvPr/>
          </p:nvSpPr>
          <p:spPr bwMode="auto">
            <a:xfrm>
              <a:off x="3994150" y="3683000"/>
              <a:ext cx="1296988" cy="64770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346" name="Text Box 4"/>
            <p:cNvSpPr txBox="1">
              <a:spLocks noChangeArrowheads="1"/>
            </p:cNvSpPr>
            <p:nvPr/>
          </p:nvSpPr>
          <p:spPr bwMode="auto">
            <a:xfrm>
              <a:off x="3843338" y="3683000"/>
              <a:ext cx="1600200" cy="6477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tabLst>
                  <a:tab pos="723900" algn="l"/>
                  <a:tab pos="1447800" algn="l"/>
                </a:tabLst>
              </a:pPr>
              <a:r>
                <a:rPr lang="en-US" sz="1100" b="1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multi-PW block</a:t>
              </a:r>
            </a:p>
            <a:p>
              <a:pPr algn="ctr" eaLnBrk="1" hangingPunct="1"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CC"/>
                  </a:solidFill>
                  <a:latin typeface="Calibri" pitchFamily="34" charset="0"/>
                  <a:cs typeface="Arial" charset="0"/>
                </a:rPr>
                <a:t>Ti:Sapph</a:t>
              </a:r>
            </a:p>
            <a:p>
              <a:pPr algn="ctr" eaLnBrk="1" hangingPunct="1"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Flashlamp based</a:t>
              </a:r>
            </a:p>
          </p:txBody>
        </p:sp>
        <p:sp>
          <p:nvSpPr>
            <p:cNvPr id="14347" name="Line 5"/>
            <p:cNvSpPr>
              <a:spLocks noChangeShapeType="1"/>
            </p:cNvSpPr>
            <p:nvPr/>
          </p:nvSpPr>
          <p:spPr bwMode="auto">
            <a:xfrm>
              <a:off x="3505200" y="4800600"/>
              <a:ext cx="488950" cy="1588"/>
            </a:xfrm>
            <a:prstGeom prst="line">
              <a:avLst/>
            </a:prstGeom>
            <a:noFill/>
            <a:ln w="28440">
              <a:solidFill>
                <a:srgbClr val="A5002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8" name="Line 6"/>
            <p:cNvSpPr>
              <a:spLocks noChangeShapeType="1"/>
            </p:cNvSpPr>
            <p:nvPr/>
          </p:nvSpPr>
          <p:spPr bwMode="auto">
            <a:xfrm flipV="1">
              <a:off x="2971800" y="2117725"/>
              <a:ext cx="1600200" cy="582613"/>
            </a:xfrm>
            <a:prstGeom prst="line">
              <a:avLst/>
            </a:prstGeom>
            <a:noFill/>
            <a:ln w="28440">
              <a:solidFill>
                <a:srgbClr val="A5002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Text Box 7"/>
            <p:cNvSpPr txBox="1">
              <a:spLocks noChangeArrowheads="1"/>
            </p:cNvSpPr>
            <p:nvPr/>
          </p:nvSpPr>
          <p:spPr bwMode="auto">
            <a:xfrm>
              <a:off x="58092" y="3322760"/>
              <a:ext cx="1865313" cy="3345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algn="ctr" eaLnBrk="1" hangingPunct="1">
                <a:lnSpc>
                  <a:spcPct val="130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200" b="1" dirty="0">
                  <a:solidFill>
                    <a:srgbClr val="A50021"/>
                  </a:solidFill>
                  <a:latin typeface="Calibri" pitchFamily="34" charset="0"/>
                  <a:cs typeface="Arial" charset="0"/>
                </a:rPr>
                <a:t>400mJ/ 10Hz/ &lt;20</a:t>
              </a:r>
              <a:r>
                <a:rPr lang="hu-HU" sz="1200" b="1" dirty="0">
                  <a:solidFill>
                    <a:srgbClr val="A50021"/>
                  </a:solidFill>
                  <a:latin typeface="Calibri" pitchFamily="34" charset="0"/>
                  <a:cs typeface="Arial" charset="0"/>
                </a:rPr>
                <a:t>fs</a:t>
              </a:r>
            </a:p>
          </p:txBody>
        </p:sp>
        <p:sp>
          <p:nvSpPr>
            <p:cNvPr id="14350" name="Rectangle 8"/>
            <p:cNvSpPr>
              <a:spLocks noChangeArrowheads="1"/>
            </p:cNvSpPr>
            <p:nvPr/>
          </p:nvSpPr>
          <p:spPr bwMode="auto">
            <a:xfrm>
              <a:off x="6173788" y="4413250"/>
              <a:ext cx="1368425" cy="574675"/>
            </a:xfrm>
            <a:prstGeom prst="rect">
              <a:avLst/>
            </a:prstGeom>
            <a:solidFill>
              <a:srgbClr val="CCFFFF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351" name="Text Box 9"/>
            <p:cNvSpPr txBox="1">
              <a:spLocks noChangeArrowheads="1"/>
            </p:cNvSpPr>
            <p:nvPr/>
          </p:nvSpPr>
          <p:spPr bwMode="auto">
            <a:xfrm>
              <a:off x="6172200" y="4351338"/>
              <a:ext cx="1371600" cy="6413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200" b="1">
                  <a:solidFill>
                    <a:srgbClr val="006666"/>
                  </a:solidFill>
                  <a:latin typeface="Calibri" pitchFamily="34" charset="0"/>
                  <a:cs typeface="Arial" charset="0"/>
                </a:rPr>
                <a:t>Combined laser-gamma experiments</a:t>
              </a:r>
            </a:p>
          </p:txBody>
        </p:sp>
        <p:sp>
          <p:nvSpPr>
            <p:cNvPr id="14352" name="Rectangle 10"/>
            <p:cNvSpPr>
              <a:spLocks noChangeArrowheads="1"/>
            </p:cNvSpPr>
            <p:nvPr/>
          </p:nvSpPr>
          <p:spPr bwMode="auto">
            <a:xfrm>
              <a:off x="6173788" y="5140325"/>
              <a:ext cx="1368425" cy="574675"/>
            </a:xfrm>
            <a:prstGeom prst="rect">
              <a:avLst/>
            </a:prstGeom>
            <a:solidFill>
              <a:srgbClr val="CCFFFF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353" name="Text Box 11"/>
            <p:cNvSpPr txBox="1">
              <a:spLocks noChangeArrowheads="1"/>
            </p:cNvSpPr>
            <p:nvPr/>
          </p:nvSpPr>
          <p:spPr bwMode="auto">
            <a:xfrm>
              <a:off x="6181725" y="5175250"/>
              <a:ext cx="1352550" cy="4587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200" b="1">
                  <a:solidFill>
                    <a:srgbClr val="006666"/>
                  </a:solidFill>
                  <a:latin typeface="Calibri" pitchFamily="34" charset="0"/>
                  <a:cs typeface="Arial" charset="0"/>
                </a:rPr>
                <a:t>Gamma/e- experiments</a:t>
              </a:r>
            </a:p>
          </p:txBody>
        </p:sp>
        <p:sp>
          <p:nvSpPr>
            <p:cNvPr id="14354" name="Rectangle 12"/>
            <p:cNvSpPr>
              <a:spLocks noChangeArrowheads="1"/>
            </p:cNvSpPr>
            <p:nvPr/>
          </p:nvSpPr>
          <p:spPr bwMode="auto">
            <a:xfrm>
              <a:off x="6173788" y="3200400"/>
              <a:ext cx="1368425" cy="574675"/>
            </a:xfrm>
            <a:prstGeom prst="rect">
              <a:avLst/>
            </a:prstGeom>
            <a:solidFill>
              <a:srgbClr val="CCFFFF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355" name="Text Box 13"/>
            <p:cNvSpPr txBox="1">
              <a:spLocks noChangeArrowheads="1"/>
            </p:cNvSpPr>
            <p:nvPr/>
          </p:nvSpPr>
          <p:spPr bwMode="auto">
            <a:xfrm>
              <a:off x="6200775" y="3246438"/>
              <a:ext cx="1314450" cy="4587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200" b="1">
                  <a:solidFill>
                    <a:srgbClr val="006666"/>
                  </a:solidFill>
                  <a:latin typeface="Calibri" pitchFamily="34" charset="0"/>
                  <a:cs typeface="Arial" charset="0"/>
                </a:rPr>
                <a:t>Multi-PW experiments</a:t>
              </a:r>
            </a:p>
          </p:txBody>
        </p:sp>
        <p:sp>
          <p:nvSpPr>
            <p:cNvPr id="14356" name="Rectangle 14"/>
            <p:cNvSpPr>
              <a:spLocks noChangeArrowheads="1"/>
            </p:cNvSpPr>
            <p:nvPr/>
          </p:nvSpPr>
          <p:spPr bwMode="auto">
            <a:xfrm>
              <a:off x="4572000" y="1893888"/>
              <a:ext cx="1368425" cy="574675"/>
            </a:xfrm>
            <a:prstGeom prst="rect">
              <a:avLst/>
            </a:prstGeom>
            <a:solidFill>
              <a:srgbClr val="CCFFFF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357" name="Text Box 15"/>
            <p:cNvSpPr txBox="1">
              <a:spLocks noChangeArrowheads="1"/>
            </p:cNvSpPr>
            <p:nvPr/>
          </p:nvSpPr>
          <p:spPr bwMode="auto">
            <a:xfrm>
              <a:off x="4572000" y="1828800"/>
              <a:ext cx="1368425" cy="6485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200" b="1" dirty="0">
                  <a:solidFill>
                    <a:srgbClr val="006666"/>
                  </a:solidFill>
                  <a:latin typeface="Calibri" pitchFamily="34" charset="0"/>
                  <a:cs typeface="Arial" charset="0"/>
                </a:rPr>
                <a:t>  High rep-rate laser </a:t>
              </a:r>
              <a:r>
                <a:rPr lang="en-US" sz="1200" b="1" dirty="0" smtClean="0">
                  <a:solidFill>
                    <a:srgbClr val="006666"/>
                  </a:solidFill>
                  <a:latin typeface="Calibri" pitchFamily="34" charset="0"/>
                  <a:cs typeface="Arial" charset="0"/>
                </a:rPr>
                <a:t>experiments</a:t>
              </a:r>
            </a:p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200" b="1" dirty="0" smtClean="0">
                  <a:solidFill>
                    <a:srgbClr val="006666"/>
                  </a:solidFill>
                  <a:latin typeface="Calibri" pitchFamily="34" charset="0"/>
                  <a:cs typeface="Arial" charset="0"/>
                </a:rPr>
                <a:t>0.1 – 1 PW </a:t>
              </a:r>
              <a:endParaRPr lang="en-US" sz="1200" b="1" dirty="0">
                <a:solidFill>
                  <a:srgbClr val="006666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358" name="Line 16"/>
            <p:cNvSpPr>
              <a:spLocks noChangeShapeType="1"/>
            </p:cNvSpPr>
            <p:nvPr/>
          </p:nvSpPr>
          <p:spPr bwMode="auto">
            <a:xfrm>
              <a:off x="5292725" y="4916488"/>
              <a:ext cx="882650" cy="444500"/>
            </a:xfrm>
            <a:prstGeom prst="line">
              <a:avLst/>
            </a:prstGeom>
            <a:noFill/>
            <a:ln w="28440">
              <a:solidFill>
                <a:srgbClr val="A5002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Rectangle 19"/>
            <p:cNvSpPr>
              <a:spLocks noChangeArrowheads="1"/>
            </p:cNvSpPr>
            <p:nvPr/>
          </p:nvSpPr>
          <p:spPr bwMode="auto">
            <a:xfrm>
              <a:off x="309563" y="3719513"/>
              <a:ext cx="1371600" cy="584200"/>
            </a:xfrm>
            <a:prstGeom prst="rect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360" name="Text Box 20"/>
            <p:cNvSpPr txBox="1">
              <a:spLocks noChangeArrowheads="1"/>
            </p:cNvSpPr>
            <p:nvPr/>
          </p:nvSpPr>
          <p:spPr bwMode="auto">
            <a:xfrm>
              <a:off x="389119" y="3756025"/>
              <a:ext cx="1212489" cy="43306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 dirty="0">
                  <a:latin typeface="Calibri" pitchFamily="34" charset="0"/>
                  <a:cs typeface="Arial" charset="0"/>
                </a:rPr>
                <a:t>Oscillators</a:t>
              </a:r>
            </a:p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 dirty="0">
                  <a:latin typeface="Calibri" pitchFamily="34" charset="0"/>
                  <a:cs typeface="Arial" charset="0"/>
                </a:rPr>
                <a:t>+ </a:t>
              </a:r>
              <a:r>
                <a:rPr lang="en-US" sz="1100" dirty="0" smtClean="0">
                  <a:latin typeface="Calibri" pitchFamily="34" charset="0"/>
                  <a:cs typeface="Arial" charset="0"/>
                </a:rPr>
                <a:t>OPCPA preamps</a:t>
              </a:r>
              <a:endParaRPr lang="en-US" sz="1100" dirty="0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4361" name="Text Box 21"/>
            <p:cNvSpPr txBox="1">
              <a:spLocks noChangeArrowheads="1"/>
            </p:cNvSpPr>
            <p:nvPr/>
          </p:nvSpPr>
          <p:spPr bwMode="auto">
            <a:xfrm>
              <a:off x="3931215" y="3290888"/>
              <a:ext cx="1448258" cy="31521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 eaLnBrk="1" hangingPunct="1">
                <a:lnSpc>
                  <a:spcPct val="130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200" b="1">
                  <a:latin typeface="Calibri" pitchFamily="34" charset="0"/>
                  <a:cs typeface="Arial" charset="0"/>
                </a:rPr>
                <a:t>200J/ 0.01Hz/ &lt;30</a:t>
              </a:r>
              <a:r>
                <a:rPr lang="hu-HU" sz="1200" b="1">
                  <a:latin typeface="Calibri" pitchFamily="34" charset="0"/>
                  <a:cs typeface="Arial" charset="0"/>
                </a:rPr>
                <a:t>fs</a:t>
              </a:r>
            </a:p>
          </p:txBody>
        </p:sp>
        <p:sp>
          <p:nvSpPr>
            <p:cNvPr id="14362" name="Rectangle 22"/>
            <p:cNvSpPr>
              <a:spLocks noChangeArrowheads="1"/>
            </p:cNvSpPr>
            <p:nvPr/>
          </p:nvSpPr>
          <p:spPr bwMode="auto">
            <a:xfrm>
              <a:off x="3994150" y="2698750"/>
              <a:ext cx="1296988" cy="64770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363" name="Line 23"/>
            <p:cNvSpPr>
              <a:spLocks noChangeShapeType="1"/>
            </p:cNvSpPr>
            <p:nvPr/>
          </p:nvSpPr>
          <p:spPr bwMode="auto">
            <a:xfrm>
              <a:off x="5292725" y="3025775"/>
              <a:ext cx="882650" cy="242888"/>
            </a:xfrm>
            <a:prstGeom prst="line">
              <a:avLst/>
            </a:prstGeom>
            <a:noFill/>
            <a:ln w="28440">
              <a:solidFill>
                <a:srgbClr val="A5002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4" name="Line 24"/>
            <p:cNvSpPr>
              <a:spLocks noChangeShapeType="1"/>
            </p:cNvSpPr>
            <p:nvPr/>
          </p:nvSpPr>
          <p:spPr bwMode="auto">
            <a:xfrm flipV="1">
              <a:off x="3505200" y="4914900"/>
              <a:ext cx="488950" cy="698500"/>
            </a:xfrm>
            <a:prstGeom prst="line">
              <a:avLst/>
            </a:prstGeom>
            <a:noFill/>
            <a:ln w="28440">
              <a:solidFill>
                <a:srgbClr val="A5002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5" name="Rectangle 25"/>
            <p:cNvSpPr>
              <a:spLocks noChangeArrowheads="1"/>
            </p:cNvSpPr>
            <p:nvPr/>
          </p:nvSpPr>
          <p:spPr bwMode="auto">
            <a:xfrm>
              <a:off x="2208213" y="5330825"/>
              <a:ext cx="1296987" cy="64770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366" name="Text Box 26"/>
            <p:cNvSpPr txBox="1">
              <a:spLocks noChangeArrowheads="1"/>
            </p:cNvSpPr>
            <p:nvPr/>
          </p:nvSpPr>
          <p:spPr bwMode="auto">
            <a:xfrm>
              <a:off x="2201863" y="5370513"/>
              <a:ext cx="1309687" cy="4286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 b="1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 e</a:t>
              </a:r>
              <a:r>
                <a:rPr lang="en-US" sz="1100" b="1" baseline="3300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-</a:t>
              </a:r>
              <a:r>
                <a:rPr lang="en-US" sz="1100" b="1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 accelerator</a:t>
              </a:r>
            </a:p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>
                  <a:solidFill>
                    <a:srgbClr val="0047FF"/>
                  </a:solidFill>
                  <a:latin typeface="Calibri" pitchFamily="34" charset="0"/>
                  <a:cs typeface="Arial" charset="0"/>
                </a:rPr>
                <a:t>X-band</a:t>
              </a:r>
            </a:p>
          </p:txBody>
        </p:sp>
        <p:sp>
          <p:nvSpPr>
            <p:cNvPr id="14367" name="Line 27"/>
            <p:cNvSpPr>
              <a:spLocks noChangeShapeType="1"/>
            </p:cNvSpPr>
            <p:nvPr/>
          </p:nvSpPr>
          <p:spPr bwMode="auto">
            <a:xfrm flipV="1">
              <a:off x="5292725" y="3649663"/>
              <a:ext cx="882650" cy="217487"/>
            </a:xfrm>
            <a:prstGeom prst="line">
              <a:avLst/>
            </a:prstGeom>
            <a:noFill/>
            <a:ln w="28440">
              <a:solidFill>
                <a:srgbClr val="A5002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8" name="Rectangle 28"/>
            <p:cNvSpPr>
              <a:spLocks noChangeArrowheads="1"/>
            </p:cNvSpPr>
            <p:nvPr/>
          </p:nvSpPr>
          <p:spPr bwMode="auto">
            <a:xfrm>
              <a:off x="3994150" y="2698750"/>
              <a:ext cx="1296988" cy="64770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369" name="Text Box 29"/>
            <p:cNvSpPr txBox="1">
              <a:spLocks noChangeArrowheads="1"/>
            </p:cNvSpPr>
            <p:nvPr/>
          </p:nvSpPr>
          <p:spPr bwMode="auto">
            <a:xfrm>
              <a:off x="3875088" y="2724150"/>
              <a:ext cx="1538287" cy="5969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 b="1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multi-PW block</a:t>
              </a:r>
            </a:p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>
                  <a:solidFill>
                    <a:srgbClr val="0000CC"/>
                  </a:solidFill>
                  <a:latin typeface="Calibri" pitchFamily="34" charset="0"/>
                  <a:cs typeface="Arial" charset="0"/>
                </a:rPr>
                <a:t> Ti:Sapph</a:t>
              </a:r>
            </a:p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Flashlamp based </a:t>
              </a:r>
            </a:p>
          </p:txBody>
        </p:sp>
        <p:sp>
          <p:nvSpPr>
            <p:cNvPr id="14370" name="Rectangle 30"/>
            <p:cNvSpPr>
              <a:spLocks noChangeArrowheads="1"/>
            </p:cNvSpPr>
            <p:nvPr/>
          </p:nvSpPr>
          <p:spPr bwMode="auto">
            <a:xfrm>
              <a:off x="2208213" y="4525963"/>
              <a:ext cx="1296987" cy="64770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371" name="Text Box 31"/>
            <p:cNvSpPr txBox="1">
              <a:spLocks noChangeArrowheads="1"/>
            </p:cNvSpPr>
            <p:nvPr/>
          </p:nvSpPr>
          <p:spPr bwMode="auto">
            <a:xfrm>
              <a:off x="2201863" y="4564063"/>
              <a:ext cx="1309687" cy="5969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 b="1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Laser </a:t>
              </a:r>
            </a:p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>
                  <a:solidFill>
                    <a:srgbClr val="0047FF"/>
                  </a:solidFill>
                  <a:latin typeface="Calibri" pitchFamily="34" charset="0"/>
                  <a:cs typeface="Arial" charset="0"/>
                </a:rPr>
                <a:t>DPSSL </a:t>
              </a:r>
              <a:r>
                <a:rPr lang="en-US" sz="110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10J/120Hz</a:t>
              </a:r>
            </a:p>
          </p:txBody>
        </p:sp>
        <p:sp>
          <p:nvSpPr>
            <p:cNvPr id="14372" name="Line 32"/>
            <p:cNvSpPr>
              <a:spLocks noChangeShapeType="1"/>
            </p:cNvSpPr>
            <p:nvPr/>
          </p:nvSpPr>
          <p:spPr bwMode="auto">
            <a:xfrm flipV="1">
              <a:off x="3505200" y="5527675"/>
              <a:ext cx="2668588" cy="282575"/>
            </a:xfrm>
            <a:prstGeom prst="line">
              <a:avLst/>
            </a:prstGeom>
            <a:noFill/>
            <a:ln w="28440">
              <a:solidFill>
                <a:srgbClr val="A5002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3" name="Rectangle 33"/>
            <p:cNvSpPr>
              <a:spLocks noChangeArrowheads="1"/>
            </p:cNvSpPr>
            <p:nvPr/>
          </p:nvSpPr>
          <p:spPr bwMode="auto">
            <a:xfrm>
              <a:off x="3994150" y="4491038"/>
              <a:ext cx="1296988" cy="64770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374" name="Text Box 34"/>
            <p:cNvSpPr txBox="1">
              <a:spLocks noChangeArrowheads="1"/>
            </p:cNvSpPr>
            <p:nvPr/>
          </p:nvSpPr>
          <p:spPr bwMode="auto">
            <a:xfrm>
              <a:off x="3957638" y="4494213"/>
              <a:ext cx="1371600" cy="5969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 b="1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Gamma source</a:t>
              </a:r>
            </a:p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100" b="1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>
                  <a:solidFill>
                    <a:srgbClr val="0047FF"/>
                  </a:solidFill>
                  <a:latin typeface="Calibri" pitchFamily="34" charset="0"/>
                  <a:cs typeface="Arial" charset="0"/>
                </a:rPr>
                <a:t>Compton based</a:t>
              </a:r>
            </a:p>
          </p:txBody>
        </p:sp>
        <p:sp>
          <p:nvSpPr>
            <p:cNvPr id="14375" name="Line 35"/>
            <p:cNvSpPr>
              <a:spLocks noChangeShapeType="1"/>
            </p:cNvSpPr>
            <p:nvPr/>
          </p:nvSpPr>
          <p:spPr bwMode="auto">
            <a:xfrm>
              <a:off x="5292725" y="4827588"/>
              <a:ext cx="882650" cy="1587"/>
            </a:xfrm>
            <a:prstGeom prst="line">
              <a:avLst/>
            </a:prstGeom>
            <a:noFill/>
            <a:ln w="28440">
              <a:solidFill>
                <a:srgbClr val="A5002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6" name="Line 36"/>
            <p:cNvSpPr>
              <a:spLocks noChangeShapeType="1"/>
            </p:cNvSpPr>
            <p:nvPr/>
          </p:nvSpPr>
          <p:spPr bwMode="auto">
            <a:xfrm flipV="1">
              <a:off x="2867025" y="2203450"/>
              <a:ext cx="1704975" cy="1481138"/>
            </a:xfrm>
            <a:prstGeom prst="line">
              <a:avLst/>
            </a:prstGeom>
            <a:noFill/>
            <a:ln w="28440">
              <a:solidFill>
                <a:srgbClr val="A5002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7" name="Line 37"/>
            <p:cNvSpPr>
              <a:spLocks noChangeShapeType="1"/>
            </p:cNvSpPr>
            <p:nvPr/>
          </p:nvSpPr>
          <p:spPr bwMode="auto">
            <a:xfrm>
              <a:off x="5292725" y="3200400"/>
              <a:ext cx="882650" cy="1338263"/>
            </a:xfrm>
            <a:prstGeom prst="line">
              <a:avLst/>
            </a:prstGeom>
            <a:noFill/>
            <a:ln w="28440">
              <a:solidFill>
                <a:srgbClr val="A5002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8" name="Rectangle 38"/>
            <p:cNvSpPr>
              <a:spLocks noChangeArrowheads="1"/>
            </p:cNvSpPr>
            <p:nvPr/>
          </p:nvSpPr>
          <p:spPr bwMode="auto">
            <a:xfrm>
              <a:off x="2208213" y="3683000"/>
              <a:ext cx="1296987" cy="64770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379" name="Text Box 39"/>
            <p:cNvSpPr txBox="1">
              <a:spLocks noChangeArrowheads="1"/>
            </p:cNvSpPr>
            <p:nvPr/>
          </p:nvSpPr>
          <p:spPr bwMode="auto">
            <a:xfrm>
              <a:off x="2057400" y="3683000"/>
              <a:ext cx="1600200" cy="6477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 b="1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1PW block</a:t>
              </a:r>
            </a:p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>
                  <a:solidFill>
                    <a:srgbClr val="0000CC"/>
                  </a:solidFill>
                  <a:latin typeface="Calibri" pitchFamily="34" charset="0"/>
                  <a:cs typeface="Arial" charset="0"/>
                </a:rPr>
                <a:t>Ti:Sapph</a:t>
              </a:r>
            </a:p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Flashlamp based</a:t>
              </a:r>
            </a:p>
          </p:txBody>
        </p:sp>
        <p:sp>
          <p:nvSpPr>
            <p:cNvPr id="14380" name="Rectangle 40"/>
            <p:cNvSpPr>
              <a:spLocks noChangeArrowheads="1"/>
            </p:cNvSpPr>
            <p:nvPr/>
          </p:nvSpPr>
          <p:spPr bwMode="auto">
            <a:xfrm>
              <a:off x="2208213" y="3683000"/>
              <a:ext cx="1296987" cy="64770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381" name="Text Box 41"/>
            <p:cNvSpPr txBox="1">
              <a:spLocks noChangeArrowheads="1"/>
            </p:cNvSpPr>
            <p:nvPr/>
          </p:nvSpPr>
          <p:spPr bwMode="auto">
            <a:xfrm>
              <a:off x="2057400" y="3683000"/>
              <a:ext cx="1600200" cy="6477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 b="1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1PW block</a:t>
              </a:r>
            </a:p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>
                  <a:solidFill>
                    <a:srgbClr val="0000CC"/>
                  </a:solidFill>
                  <a:latin typeface="Calibri" pitchFamily="34" charset="0"/>
                  <a:cs typeface="Arial" charset="0"/>
                </a:rPr>
                <a:t>Ti:Sapph</a:t>
              </a:r>
            </a:p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Flashlamp based</a:t>
              </a:r>
            </a:p>
          </p:txBody>
        </p:sp>
        <p:sp>
          <p:nvSpPr>
            <p:cNvPr id="14382" name="Rectangle 42"/>
            <p:cNvSpPr>
              <a:spLocks noChangeArrowheads="1"/>
            </p:cNvSpPr>
            <p:nvPr/>
          </p:nvSpPr>
          <p:spPr bwMode="auto">
            <a:xfrm>
              <a:off x="2208213" y="2698750"/>
              <a:ext cx="1296987" cy="64770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383" name="Text Box 43"/>
            <p:cNvSpPr txBox="1">
              <a:spLocks noChangeArrowheads="1"/>
            </p:cNvSpPr>
            <p:nvPr/>
          </p:nvSpPr>
          <p:spPr bwMode="auto">
            <a:xfrm>
              <a:off x="2057400" y="2698750"/>
              <a:ext cx="1600200" cy="6477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 b="1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1PW block</a:t>
              </a:r>
            </a:p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>
                  <a:solidFill>
                    <a:srgbClr val="0000CC"/>
                  </a:solidFill>
                  <a:latin typeface="Calibri" pitchFamily="34" charset="0"/>
                  <a:cs typeface="Arial" charset="0"/>
                </a:rPr>
                <a:t>Ti:Sapph</a:t>
              </a:r>
            </a:p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Flashlamp based</a:t>
              </a:r>
            </a:p>
          </p:txBody>
        </p:sp>
        <p:sp>
          <p:nvSpPr>
            <p:cNvPr id="14384" name="Rectangle 44"/>
            <p:cNvSpPr>
              <a:spLocks noChangeArrowheads="1"/>
            </p:cNvSpPr>
            <p:nvPr/>
          </p:nvSpPr>
          <p:spPr bwMode="auto">
            <a:xfrm>
              <a:off x="2208213" y="2698750"/>
              <a:ext cx="1296987" cy="64770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385" name="Text Box 45"/>
            <p:cNvSpPr txBox="1">
              <a:spLocks noChangeArrowheads="1"/>
            </p:cNvSpPr>
            <p:nvPr/>
          </p:nvSpPr>
          <p:spPr bwMode="auto">
            <a:xfrm>
              <a:off x="2057400" y="2698750"/>
              <a:ext cx="1600200" cy="6477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 b="1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1PW block</a:t>
              </a:r>
            </a:p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>
                  <a:solidFill>
                    <a:srgbClr val="0000CC"/>
                  </a:solidFill>
                  <a:latin typeface="Calibri" pitchFamily="34" charset="0"/>
                  <a:cs typeface="Arial" charset="0"/>
                </a:rPr>
                <a:t>Ti:Sapph</a:t>
              </a:r>
            </a:p>
            <a:p>
              <a:pPr algn="ctr" eaLnBrk="1" hangingPunct="1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Flashlamp based</a:t>
              </a:r>
            </a:p>
          </p:txBody>
        </p:sp>
        <p:sp>
          <p:nvSpPr>
            <p:cNvPr id="14386" name="Line 46"/>
            <p:cNvSpPr>
              <a:spLocks noChangeShapeType="1"/>
            </p:cNvSpPr>
            <p:nvPr/>
          </p:nvSpPr>
          <p:spPr bwMode="auto">
            <a:xfrm>
              <a:off x="3505200" y="4006850"/>
              <a:ext cx="488950" cy="1588"/>
            </a:xfrm>
            <a:prstGeom prst="line">
              <a:avLst/>
            </a:prstGeom>
            <a:noFill/>
            <a:ln w="28440">
              <a:solidFill>
                <a:srgbClr val="A5002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7" name="Line 47"/>
            <p:cNvSpPr>
              <a:spLocks noChangeShapeType="1"/>
            </p:cNvSpPr>
            <p:nvPr/>
          </p:nvSpPr>
          <p:spPr bwMode="auto">
            <a:xfrm>
              <a:off x="1681163" y="4006850"/>
              <a:ext cx="527050" cy="1588"/>
            </a:xfrm>
            <a:prstGeom prst="line">
              <a:avLst/>
            </a:prstGeom>
            <a:noFill/>
            <a:ln w="28440">
              <a:solidFill>
                <a:srgbClr val="A5002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8" name="Line 48"/>
            <p:cNvSpPr>
              <a:spLocks noChangeShapeType="1"/>
            </p:cNvSpPr>
            <p:nvPr/>
          </p:nvSpPr>
          <p:spPr bwMode="auto">
            <a:xfrm>
              <a:off x="1681163" y="3022600"/>
              <a:ext cx="527050" cy="1588"/>
            </a:xfrm>
            <a:prstGeom prst="line">
              <a:avLst/>
            </a:prstGeom>
            <a:noFill/>
            <a:ln w="28440">
              <a:solidFill>
                <a:srgbClr val="A5002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9" name="Line 49"/>
            <p:cNvSpPr>
              <a:spLocks noChangeShapeType="1"/>
            </p:cNvSpPr>
            <p:nvPr/>
          </p:nvSpPr>
          <p:spPr bwMode="auto">
            <a:xfrm>
              <a:off x="3505200" y="3022600"/>
              <a:ext cx="488950" cy="1588"/>
            </a:xfrm>
            <a:prstGeom prst="line">
              <a:avLst/>
            </a:prstGeom>
            <a:noFill/>
            <a:ln w="28440">
              <a:solidFill>
                <a:srgbClr val="A5002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0" name="Line 50"/>
            <p:cNvSpPr>
              <a:spLocks noChangeShapeType="1"/>
            </p:cNvSpPr>
            <p:nvPr/>
          </p:nvSpPr>
          <p:spPr bwMode="auto">
            <a:xfrm>
              <a:off x="5292725" y="4114800"/>
              <a:ext cx="882650" cy="592138"/>
            </a:xfrm>
            <a:prstGeom prst="line">
              <a:avLst/>
            </a:prstGeom>
            <a:noFill/>
            <a:ln w="28440">
              <a:solidFill>
                <a:srgbClr val="A5002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1" name="Line 51"/>
            <p:cNvSpPr>
              <a:spLocks noChangeShapeType="1"/>
            </p:cNvSpPr>
            <p:nvPr/>
          </p:nvSpPr>
          <p:spPr bwMode="auto">
            <a:xfrm flipV="1">
              <a:off x="3505200" y="4914900"/>
              <a:ext cx="2668588" cy="811213"/>
            </a:xfrm>
            <a:prstGeom prst="line">
              <a:avLst/>
            </a:prstGeom>
            <a:noFill/>
            <a:ln w="28440">
              <a:solidFill>
                <a:srgbClr val="A5002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2" name="Text Box 52"/>
            <p:cNvSpPr txBox="1">
              <a:spLocks noChangeArrowheads="1"/>
            </p:cNvSpPr>
            <p:nvPr/>
          </p:nvSpPr>
          <p:spPr bwMode="auto">
            <a:xfrm>
              <a:off x="2248343" y="3317876"/>
              <a:ext cx="1291164" cy="31521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 eaLnBrk="1" hangingPunct="1">
                <a:lnSpc>
                  <a:spcPct val="130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200" b="1">
                  <a:latin typeface="Calibri" pitchFamily="34" charset="0"/>
                  <a:cs typeface="Arial" charset="0"/>
                </a:rPr>
                <a:t>30J/ 0.1Hz/ &lt;30</a:t>
              </a:r>
              <a:r>
                <a:rPr lang="hu-HU" sz="1200" b="1">
                  <a:latin typeface="Calibri" pitchFamily="34" charset="0"/>
                  <a:cs typeface="Arial" charset="0"/>
                </a:rPr>
                <a:t>fs</a:t>
              </a:r>
            </a:p>
          </p:txBody>
        </p:sp>
      </p:grpSp>
      <p:sp>
        <p:nvSpPr>
          <p:cNvPr id="57" name="Title 2"/>
          <p:cNvSpPr txBox="1">
            <a:spLocks/>
          </p:cNvSpPr>
          <p:nvPr/>
        </p:nvSpPr>
        <p:spPr>
          <a:xfrm>
            <a:off x="1835696" y="476672"/>
            <a:ext cx="6923112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ELI-NP Facility Concept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	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6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2AED125-C53B-4A8F-BC07-E5336375F104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pPr algn="r">
                <a:defRPr/>
              </a:pPr>
              <a:t>12</a:t>
            </a:fld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22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321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19872" y="0"/>
            <a:ext cx="5724128" cy="695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51520" y="1196752"/>
            <a:ext cx="381642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ELI-NP</a:t>
            </a:r>
          </a:p>
          <a:p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Main buildings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9512" y="2492896"/>
            <a:ext cx="3312368" cy="23042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Lasers</a:t>
            </a:r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Gamma and experiments</a:t>
            </a:r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Laboratories</a:t>
            </a:r>
          </a:p>
          <a:p>
            <a:pPr marL="365760" marR="0" lvl="0" indent="-256032" algn="l" defTabSz="914400" rtl="0" eaLnBrk="1" fontAlgn="auto" latinLnBrk="0" hangingPunct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2000" dirty="0" smtClean="0">
                <a:latin typeface="Times New Roman" pitchFamily="18" charset="0"/>
                <a:cs typeface="+mn-cs"/>
              </a:rPr>
              <a:t>Unique architecture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3" descr="G:\ELI\IMAGES\M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16421" y="4785052"/>
            <a:ext cx="3419872" cy="214198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22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73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692275" y="548680"/>
            <a:ext cx="74517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en-US" sz="26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 </a:t>
            </a:r>
            <a:r>
              <a:rPr kumimoji="1" lang="en-US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Chirped Pulse Amplification (CPA</a:t>
            </a:r>
            <a:r>
              <a:rPr kumimoji="1" lang="en-US" sz="32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)</a:t>
            </a: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0" y="1556792"/>
            <a:ext cx="9144000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552" tIns="35277" rIns="70552" bIns="35277"/>
          <a:lstStyle/>
          <a:p>
            <a:pPr marL="485775" indent="-485775" defTabSz="957263" fontAlgn="base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SzPct val="90000"/>
              <a:buFont typeface="Wingdings" pitchFamily="2" charset="2"/>
              <a:buNone/>
            </a:pPr>
            <a:r>
              <a:rPr lang="en-GB" sz="2100" b="1" dirty="0">
                <a:solidFill>
                  <a:srgbClr val="FFCC00"/>
                </a:solidFill>
                <a:cs typeface="Arial" pitchFamily="34" charset="0"/>
              </a:rPr>
              <a:t>   </a:t>
            </a:r>
            <a:r>
              <a:rPr lang="en-GB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Idea: to stretch (and chirp) a </a:t>
            </a:r>
            <a:r>
              <a:rPr lang="en-GB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fs</a:t>
            </a:r>
            <a:r>
              <a:rPr lang="en-GB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pulse from an oscillator (up to 10,000 times),   increase the energy by linear amplification, and thereafter recompress the  pulse to the original pulse duration and shape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0" y="2564904"/>
            <a:ext cx="91440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0552" tIns="35277" rIns="70552" bIns="35277"/>
          <a:lstStyle/>
          <a:p>
            <a:pPr marL="485775" indent="-485775" defTabSz="957263" fontAlgn="base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SzPct val="90000"/>
            </a:pPr>
            <a:r>
              <a:rPr lang="en-US" b="1" dirty="0">
                <a:solidFill>
                  <a:srgbClr val="800080"/>
                </a:solidFill>
                <a:cs typeface="Arial" pitchFamily="34" charset="0"/>
              </a:rPr>
              <a:t>  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During amplification, the laser intensity is significantly decreased in order </a:t>
            </a:r>
          </a:p>
          <a:p>
            <a:pPr marL="485775" indent="-485775" defTabSz="957263" fontAlgn="base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SzPct val="90000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	- to avoid the damage of the optical components of the amplifiers; </a:t>
            </a:r>
          </a:p>
          <a:p>
            <a:pPr marL="485775" indent="-485775" defTabSz="957263" fontAlgn="base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SzPct val="90000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	- to reduce the temporal and spatial profile distortion by non-linear optical effects during the pulse propagation</a:t>
            </a:r>
          </a:p>
          <a:p>
            <a:pPr marL="485775" indent="-485775" defTabSz="957263" fontAlgn="base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SzPct val="90000"/>
              <a:buFont typeface="Wingdings" pitchFamily="2" charset="2"/>
              <a:buNone/>
            </a:pPr>
            <a:r>
              <a:rPr lang="en-GB" b="1" dirty="0">
                <a:solidFill>
                  <a:prstClr val="black"/>
                </a:solidFill>
                <a:cs typeface="Arial" pitchFamily="34" charset="0"/>
              </a:rPr>
              <a:t>   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627784" y="3789040"/>
            <a:ext cx="5328273" cy="2429224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2AED125-C53B-4A8F-BC07-E5336375F104}" type="slidenum">
              <a:rPr lang="en-US" sz="10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z="10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22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22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u 1"/>
          <p:cNvSpPr>
            <a:spLocks noGrp="1"/>
          </p:cNvSpPr>
          <p:nvPr>
            <p:ph type="title" idx="4294967295"/>
          </p:nvPr>
        </p:nvSpPr>
        <p:spPr>
          <a:xfrm>
            <a:off x="1711325" y="228600"/>
            <a:ext cx="7048500" cy="896938"/>
          </a:xfrm>
        </p:spPr>
        <p:txBody>
          <a:bodyPr anchorCtr="1"/>
          <a:lstStyle/>
          <a:p>
            <a:pPr eaLnBrk="1" hangingPunct="1"/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ELI – Nuclear Physics Research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o-RO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stituent conținut 2"/>
          <p:cNvSpPr>
            <a:spLocks noGrp="1"/>
          </p:cNvSpPr>
          <p:nvPr>
            <p:ph idx="4294967295"/>
          </p:nvPr>
        </p:nvSpPr>
        <p:spPr>
          <a:xfrm>
            <a:off x="460744" y="1676400"/>
            <a:ext cx="8229600" cy="442277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Nuclear Physics experiments  to characterize laser – target interact.</a:t>
            </a:r>
            <a:endParaRPr lang="ro-RO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Photonuclear reactions – most brilliant </a:t>
            </a:r>
            <a:r>
              <a:rPr lang="en-US" sz="2400" i="1" dirty="0" smtClean="0">
                <a:latin typeface="Symbol" pitchFamily="18" charset="2"/>
                <a:cs typeface="Times New Roman" pitchFamily="18" charset="0"/>
              </a:rPr>
              <a:t>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-beam, good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resol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o-RO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Exotic  Nuclear Physics and Astrophysics - 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complementary to other NP large facilities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(FAIR, SPIRAL2,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EURISOL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o-RO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Applications based on high intensity laser and very brilliant γ beams.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  Complementary to the other pillars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ELI - Nuclear Physics 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 in ‘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Nuclear Physics Long Range Plan in Europe’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as a major facility</a:t>
            </a:r>
            <a:endParaRPr lang="ro-RO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o-RO" sz="2400" i="1" dirty="0" smtClean="0">
              <a:latin typeface="Times New Roman" pitchFamily="18" charset="0"/>
            </a:endParaRPr>
          </a:p>
        </p:txBody>
      </p:sp>
      <p:sp>
        <p:nvSpPr>
          <p:cNvPr id="4" name="Substituent dată 3"/>
          <p:cNvSpPr txBox="1">
            <a:spLocks noGrp="1"/>
          </p:cNvSpPr>
          <p:nvPr/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1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</a:p>
        </p:txBody>
      </p:sp>
      <p:sp>
        <p:nvSpPr>
          <p:cNvPr id="5" name="Substituent număr diapozitiv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F818B08E-1BA8-476A-8BC2-B23A7DB32D22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pPr algn="r" eaLnBrk="1" hangingPunct="1">
                <a:defRPr/>
              </a:pPr>
              <a:t>15</a:t>
            </a:fld>
            <a:endParaRPr lang="en-US" sz="100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graphicFrame>
        <p:nvGraphicFramePr>
          <p:cNvPr id="2048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032556"/>
              </p:ext>
            </p:extLst>
          </p:nvPr>
        </p:nvGraphicFramePr>
        <p:xfrm>
          <a:off x="1588" y="23813"/>
          <a:ext cx="1762125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Acrobat Document" r:id="rId4" imgW="8019889" imgH="5667195" progId="AcroExch.Document.7">
                  <p:embed/>
                </p:oleObj>
              </mc:Choice>
              <mc:Fallback>
                <p:oleObj name="Acrobat Document" r:id="rId4" imgW="8019889" imgH="566719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3813"/>
                        <a:ext cx="1762125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7" name="Picture 2" descr="rain_ban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025" y="1287463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92149" y="228600"/>
            <a:ext cx="838200" cy="685800"/>
          </a:xfrm>
          <a:prstGeom prst="ellipse">
            <a:avLst/>
          </a:prstGeom>
          <a:solidFill>
            <a:srgbClr val="BAC8AA"/>
          </a:solidFill>
          <a:ln w="9525">
            <a:solidFill>
              <a:srgbClr val="00264C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C2818"/>
                </a:solidFill>
                <a:effectLst/>
                <a:uLnTx/>
                <a:uFillTx/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90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268413"/>
            <a:ext cx="8229600" cy="4862512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400" b="1" dirty="0" smtClean="0">
              <a:latin typeface="CMBX1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sz="2400" b="1" dirty="0" smtClean="0">
                <a:latin typeface="Times New Roman" pitchFamily="18" charset="0"/>
              </a:rPr>
              <a:t>Stand-alone High Power Laser Experiments</a:t>
            </a:r>
            <a:r>
              <a:rPr lang="en-GB" sz="2000" b="1" dirty="0" smtClean="0">
                <a:latin typeface="CMBX1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GB" sz="2000" b="1" dirty="0" smtClean="0">
              <a:latin typeface="CMBX10"/>
            </a:endParaRP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latin typeface="Times New Roman" pitchFamily="18" charset="0"/>
              </a:rPr>
              <a:t>Nuclear Techniques for Characterization of Laser-Induced Radiations </a:t>
            </a: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latin typeface="Times New Roman" pitchFamily="18" charset="0"/>
              </a:rPr>
              <a:t>Modelling of High-Intensity Laser Interaction with Matter</a:t>
            </a: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latin typeface="Times New Roman" pitchFamily="18" charset="0"/>
              </a:rPr>
              <a:t>Stopping Power of  Charge Particles Bunches with Ultra-High Density</a:t>
            </a: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Times New Roman" pitchFamily="18" charset="0"/>
              </a:rPr>
              <a:t>Laser Acceleration of  very dense Electrons, Protons and Heavy Ions Beams</a:t>
            </a: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Times New Roman" pitchFamily="18" charset="0"/>
              </a:rPr>
              <a:t>Laser-Accelerated </a:t>
            </a:r>
            <a:r>
              <a:rPr lang="en-GB" sz="2000" dirty="0" err="1" smtClean="0">
                <a:solidFill>
                  <a:srgbClr val="FF0000"/>
                </a:solidFill>
                <a:latin typeface="Times New Roman" pitchFamily="18" charset="0"/>
              </a:rPr>
              <a:t>Th</a:t>
            </a:r>
            <a:r>
              <a:rPr lang="en-GB" sz="2000" dirty="0" smtClean="0">
                <a:solidFill>
                  <a:srgbClr val="FF0000"/>
                </a:solidFill>
                <a:latin typeface="Times New Roman" pitchFamily="18" charset="0"/>
              </a:rPr>
              <a:t> Beam to produce Neutron-Rich Nuclei around  the N = 126 Waiting Point of the r-Process via the Fission-Fusion Reaction </a:t>
            </a:r>
            <a:endParaRPr lang="en-GB" sz="2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GB" sz="2000" b="1" i="1" dirty="0" smtClean="0">
                <a:solidFill>
                  <a:srgbClr val="FF0000"/>
                </a:solidFill>
                <a:latin typeface="Times New Roman" pitchFamily="18" charset="0"/>
              </a:rPr>
              <a:t>RIB production</a:t>
            </a:r>
            <a:endParaRPr lang="en-GB" sz="2000" b="1" i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latin typeface="Times New Roman" pitchFamily="18" charset="0"/>
              </a:rPr>
              <a:t>A Relativistic Ultra-thin Electron Sheet used as a Relativistic Mirror for the Production of Brilliant, Intense Coherent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2000" dirty="0" smtClean="0">
                <a:latin typeface="Times New Roman" pitchFamily="18" charset="0"/>
              </a:rPr>
              <a:t>-Rays</a:t>
            </a: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Times New Roman" pitchFamily="18" charset="0"/>
              </a:rPr>
              <a:t> Studies of enhanced decay of </a:t>
            </a:r>
            <a:r>
              <a:rPr lang="en-GB" sz="2000" baseline="30000" dirty="0" smtClean="0">
                <a:solidFill>
                  <a:srgbClr val="FF0000"/>
                </a:solidFill>
                <a:latin typeface="Times New Roman" pitchFamily="18" charset="0"/>
              </a:rPr>
              <a:t>26</a:t>
            </a:r>
            <a:r>
              <a:rPr lang="en-GB" sz="2000" dirty="0" smtClean="0">
                <a:solidFill>
                  <a:srgbClr val="FF0000"/>
                </a:solidFill>
                <a:latin typeface="Times New Roman" pitchFamily="18" charset="0"/>
              </a:rPr>
              <a:t>Al in hot plasma environments</a:t>
            </a:r>
          </a:p>
        </p:txBody>
      </p:sp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63688" y="476672"/>
            <a:ext cx="6746875" cy="6477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ELI – NP Experiments (1)</a:t>
            </a:r>
            <a:endParaRPr lang="en-GB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2AED125-C53B-4A8F-BC07-E5336375F104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pPr algn="r">
                <a:defRPr/>
              </a:pPr>
              <a:t>16</a:t>
            </a:fld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22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49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412875"/>
            <a:ext cx="8686800" cy="456565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2400" b="1" dirty="0" smtClean="0">
                <a:latin typeface="Times New Roman" pitchFamily="18" charset="0"/>
              </a:rPr>
              <a:t>Laser + </a:t>
            </a:r>
            <a:r>
              <a:rPr lang="el-GR" sz="2400" b="1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2400" b="1" dirty="0" smtClean="0">
                <a:latin typeface="Times New Roman" pitchFamily="18" charset="0"/>
              </a:rPr>
              <a:t> /e− Beam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latin typeface="Times New Roman" pitchFamily="18" charset="0"/>
              </a:rPr>
              <a:t>Probing the Pair Creation from the Vacuum in the Focus of Strong Electrical Fields with a High Energy </a:t>
            </a:r>
            <a:r>
              <a:rPr lang="el-GR" sz="1800" b="1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2000" dirty="0" smtClean="0">
                <a:latin typeface="Times New Roman" pitchFamily="18" charset="0"/>
              </a:rPr>
              <a:t> Beam </a:t>
            </a: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latin typeface="Times New Roman" pitchFamily="18" charset="0"/>
              </a:rPr>
              <a:t>The Real Part of the Index of Refraction of the Vacuum in High Fields: Vacuum Birefringence </a:t>
            </a: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latin typeface="Times New Roman" pitchFamily="18" charset="0"/>
              </a:rPr>
              <a:t>Cascades of </a:t>
            </a:r>
            <a:r>
              <a:rPr lang="en-GB" sz="2000" dirty="0" err="1" smtClean="0">
                <a:latin typeface="Times New Roman" pitchFamily="18" charset="0"/>
              </a:rPr>
              <a:t>e+e</a:t>
            </a:r>
            <a:r>
              <a:rPr lang="en-GB" sz="2000" dirty="0" smtClean="0">
                <a:latin typeface="Times New Roman" pitchFamily="18" charset="0"/>
              </a:rPr>
              <a:t>− Pairs and </a:t>
            </a:r>
            <a:r>
              <a:rPr lang="el-GR" sz="2000" b="1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2000" dirty="0" smtClean="0">
                <a:latin typeface="Times New Roman" pitchFamily="18" charset="0"/>
              </a:rPr>
              <a:t> -Rays triggered by a Single Slow Electron in Strong Fields </a:t>
            </a: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latin typeface="Times New Roman" pitchFamily="18" charset="0"/>
              </a:rPr>
              <a:t>Compton Scattering and Radiation Reaction of a Single Electron at High Intensities </a:t>
            </a: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latin typeface="Times New Roman" pitchFamily="18" charset="0"/>
              </a:rPr>
              <a:t>Nuclear Lifetime Measurements by Streaking Conversion Electrons with a Laser Field.</a:t>
            </a:r>
          </a:p>
        </p:txBody>
      </p:sp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63688" y="476672"/>
            <a:ext cx="7035800" cy="6477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ELI – NP Experiments (2)</a:t>
            </a:r>
            <a:endParaRPr lang="en-GB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2AED125-C53B-4A8F-BC07-E5336375F104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pPr algn="r">
                <a:defRPr/>
              </a:pPr>
              <a:t>17</a:t>
            </a:fld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22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19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04800" y="1219200"/>
            <a:ext cx="8686800" cy="5253038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9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sz="3200" b="1" dirty="0" smtClean="0">
                <a:latin typeface="Times New Roman" pitchFamily="18" charset="0"/>
              </a:rPr>
              <a:t>Standalone </a:t>
            </a:r>
            <a:r>
              <a:rPr lang="el-GR" sz="3200" b="1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3200" b="1" dirty="0" smtClean="0">
                <a:latin typeface="Times New Roman" pitchFamily="18" charset="0"/>
              </a:rPr>
              <a:t> /e experiments for nuclear spectroscopy and astrophysics </a:t>
            </a:r>
            <a:endParaRPr lang="en-GB" sz="2200" b="1" dirty="0" smtClean="0"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GB" sz="1800" b="1" dirty="0" smtClean="0">
                <a:solidFill>
                  <a:srgbClr val="FF0000"/>
                </a:solidFill>
                <a:latin typeface="Times New Roman" pitchFamily="18" charset="0"/>
              </a:rPr>
              <a:t>NRF:</a:t>
            </a:r>
            <a:r>
              <a:rPr lang="en-GB" sz="1800" dirty="0" smtClean="0">
                <a:solidFill>
                  <a:srgbClr val="FF0000"/>
                </a:solidFill>
                <a:latin typeface="Times New Roman" pitchFamily="18" charset="0"/>
              </a:rPr>
              <a:t> Nuclear Resonance Fluorescence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1800" dirty="0" smtClean="0">
                <a:solidFill>
                  <a:srgbClr val="FF0000"/>
                </a:solidFill>
                <a:latin typeface="Times New Roman" pitchFamily="18" charset="0"/>
              </a:rPr>
              <a:t>Study of pygmy and giant dipole resonances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1800" dirty="0" smtClean="0">
                <a:solidFill>
                  <a:srgbClr val="FF0000"/>
                </a:solidFill>
                <a:latin typeface="Times New Roman" pitchFamily="18" charset="0"/>
              </a:rPr>
              <a:t>Gamma </a:t>
            </a:r>
            <a:r>
              <a:rPr lang="en-GB" sz="1800" dirty="0" smtClean="0">
                <a:solidFill>
                  <a:srgbClr val="FF0000"/>
                </a:solidFill>
                <a:latin typeface="Times New Roman" pitchFamily="18" charset="0"/>
              </a:rPr>
              <a:t>scattering on nuclei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1800" dirty="0" smtClean="0">
                <a:solidFill>
                  <a:srgbClr val="FF0000"/>
                </a:solidFill>
                <a:latin typeface="Times New Roman" pitchFamily="18" charset="0"/>
              </a:rPr>
              <a:t>Fine-structure of Photo-response above the Particle Threshold: the (γ ,α), (</a:t>
            </a:r>
            <a:r>
              <a:rPr lang="en-GB" sz="1800" dirty="0" err="1" smtClean="0">
                <a:solidFill>
                  <a:srgbClr val="FF0000"/>
                </a:solidFill>
                <a:latin typeface="Times New Roman" pitchFamily="18" charset="0"/>
              </a:rPr>
              <a:t>γ,p</a:t>
            </a:r>
            <a:r>
              <a:rPr lang="en-GB" sz="1800" dirty="0" smtClean="0">
                <a:solidFill>
                  <a:srgbClr val="FF0000"/>
                </a:solidFill>
                <a:latin typeface="Times New Roman" pitchFamily="18" charset="0"/>
              </a:rPr>
              <a:t>) and (γ ,n)</a:t>
            </a:r>
            <a:r>
              <a:rPr lang="en-GB" sz="1800" dirty="0" smtClean="0">
                <a:latin typeface="Times New Roman" pitchFamily="18" charset="0"/>
              </a:rPr>
              <a:t>    </a:t>
            </a:r>
          </a:p>
          <a:p>
            <a:pPr>
              <a:lnSpc>
                <a:spcPct val="150000"/>
              </a:lnSpc>
              <a:defRPr/>
            </a:pPr>
            <a:r>
              <a:rPr lang="en-GB" sz="1800" dirty="0" smtClean="0">
                <a:solidFill>
                  <a:srgbClr val="FF0000"/>
                </a:solidFill>
                <a:latin typeface="Times New Roman" pitchFamily="18" charset="0"/>
              </a:rPr>
              <a:t>Dipole </a:t>
            </a:r>
            <a:r>
              <a:rPr lang="en-GB" sz="1800" dirty="0" err="1">
                <a:solidFill>
                  <a:srgbClr val="FF0000"/>
                </a:solidFill>
                <a:latin typeface="Times New Roman" pitchFamily="18" charset="0"/>
              </a:rPr>
              <a:t>polarizability</a:t>
            </a:r>
            <a:r>
              <a:rPr lang="en-GB" sz="1800" dirty="0">
                <a:latin typeface="Times New Roman" pitchFamily="18" charset="0"/>
              </a:rPr>
              <a:t> with high intensity, </a:t>
            </a:r>
            <a:r>
              <a:rPr lang="en-GB" sz="1800" dirty="0" err="1">
                <a:latin typeface="Times New Roman" pitchFamily="18" charset="0"/>
              </a:rPr>
              <a:t>monoenergetic</a:t>
            </a:r>
            <a:r>
              <a:rPr lang="en-GB" sz="1800" dirty="0">
                <a:latin typeface="Times New Roman" pitchFamily="18" charset="0"/>
              </a:rPr>
              <a:t> MeV γ-radiation for the evaluation of neutron skin </a:t>
            </a:r>
          </a:p>
          <a:p>
            <a:pPr>
              <a:lnSpc>
                <a:spcPct val="150000"/>
              </a:lnSpc>
              <a:defRPr/>
            </a:pPr>
            <a:r>
              <a:rPr lang="en-GB" sz="1800" dirty="0">
                <a:latin typeface="Times New Roman" pitchFamily="18" charset="0"/>
              </a:rPr>
              <a:t>Nuclear Transitions and Parity-violating Meson-Nucleon Coupling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1800" dirty="0" smtClean="0">
                <a:latin typeface="Times New Roman" pitchFamily="18" charset="0"/>
              </a:rPr>
              <a:t>Multiple Nuclear </a:t>
            </a:r>
            <a:r>
              <a:rPr lang="en-GB" sz="1800" dirty="0" err="1" smtClean="0">
                <a:latin typeface="Times New Roman" pitchFamily="18" charset="0"/>
              </a:rPr>
              <a:t>Excitons</a:t>
            </a:r>
            <a:r>
              <a:rPr lang="en-GB" sz="1800" dirty="0" smtClean="0">
                <a:latin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GB" sz="1800" dirty="0">
                <a:latin typeface="Times New Roman" pitchFamily="18" charset="0"/>
              </a:rPr>
              <a:t>Measuring Narrow Doorway States identified by specific (</a:t>
            </a:r>
            <a:r>
              <a:rPr lang="el-GR" sz="1800" b="1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1800" dirty="0">
                <a:latin typeface="Times New Roman" pitchFamily="18" charset="0"/>
              </a:rPr>
              <a:t>, f), (</a:t>
            </a:r>
            <a:r>
              <a:rPr lang="el-GR" sz="1800" b="1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1800" dirty="0">
                <a:latin typeface="Times New Roman" pitchFamily="18" charset="0"/>
              </a:rPr>
              <a:t>, p), (</a:t>
            </a:r>
            <a:r>
              <a:rPr lang="el-GR" sz="1800" b="1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1800" dirty="0">
                <a:latin typeface="Times New Roman" pitchFamily="18" charset="0"/>
              </a:rPr>
              <a:t>, n) Reactions </a:t>
            </a:r>
          </a:p>
          <a:p>
            <a:pPr>
              <a:lnSpc>
                <a:spcPct val="150000"/>
              </a:lnSpc>
              <a:defRPr/>
            </a:pPr>
            <a:r>
              <a:rPr lang="en-GB" sz="1800" dirty="0">
                <a:latin typeface="Times New Roman" pitchFamily="18" charset="0"/>
              </a:rPr>
              <a:t>Precision Tests of Fluctuating Quantities in Nuclear Physics: Random-Matrix-Theory and Quantum Chaos</a:t>
            </a:r>
            <a:endParaRPr lang="en-GB" sz="1800" dirty="0" smtClean="0"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</a:rPr>
              <a:t>Neutron 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</a:rPr>
              <a:t>Capture Cross Section of s-Process Branching Nuclei with Inverse Reactions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</a:rPr>
              <a:t>Measurements of (γ, p) and (γ, α) Reaction Cross Sections for p-Process </a:t>
            </a:r>
            <a:r>
              <a:rPr lang="en-US" sz="1800" dirty="0" err="1" smtClean="0">
                <a:solidFill>
                  <a:srgbClr val="FF0000"/>
                </a:solidFill>
                <a:latin typeface="Times New Roman" pitchFamily="18" charset="0"/>
              </a:rPr>
              <a:t>Nucleosynthesis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High Resolution Inelastic Electron Scattering (</a:t>
            </a:r>
            <a:r>
              <a:rPr lang="en-GB"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e,e</a:t>
            </a:r>
            <a:r>
              <a:rPr lang="en-GB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’)</a:t>
            </a:r>
            <a:r>
              <a:rPr lang="en-GB" sz="1800" b="1" dirty="0" smtClean="0">
                <a:latin typeface="Times New Roman" pitchFamily="18" charset="0"/>
              </a:rPr>
              <a:t> </a:t>
            </a:r>
            <a:endParaRPr lang="en-GB" sz="1800" b="1" i="1" dirty="0" smtClean="0">
              <a:latin typeface="Times New Roman" pitchFamily="18" charset="0"/>
            </a:endParaRPr>
          </a:p>
        </p:txBody>
      </p:sp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63688" y="404664"/>
            <a:ext cx="6819900" cy="796925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ELI – NP Experiments (3)</a:t>
            </a:r>
            <a:endParaRPr lang="en-GB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2AED125-C53B-4A8F-BC07-E5336375F104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pPr algn="r">
                <a:defRPr/>
              </a:pPr>
              <a:t>18</a:t>
            </a:fld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22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5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67544" y="1412777"/>
            <a:ext cx="8676456" cy="4536503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800" b="1" dirty="0" smtClean="0">
                <a:latin typeface="Times New Roman" pitchFamily="18" charset="0"/>
              </a:rPr>
              <a:t>Applications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800" dirty="0" smtClean="0"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</a:rPr>
              <a:t>Laser produced charge particle beams may become an attractive alternative  for large scale conventional facilities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</a:rPr>
              <a:t>Laser-driven </a:t>
            </a:r>
            <a:r>
              <a:rPr lang="en-US" sz="2400" dirty="0" err="1" smtClean="0">
                <a:latin typeface="Times New Roman" pitchFamily="18" charset="0"/>
              </a:rPr>
              <a:t>betatron</a:t>
            </a:r>
            <a:r>
              <a:rPr lang="en-US" sz="2400" dirty="0" smtClean="0">
                <a:latin typeface="Times New Roman" pitchFamily="18" charset="0"/>
              </a:rPr>
              <a:t> radiation - gamma beams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</a:rPr>
              <a:t>High Resolution, high Intensity X-Ray Beam  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</a:rPr>
              <a:t>Intense Brilliant Positron-Source: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/[s(mm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mrad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0.1%BW]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</a:rPr>
              <a:t>Radioscopy and Tomography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</a:rPr>
              <a:t>Materials research in high intensity radiation fields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</a:rPr>
              <a:t>Applications of Nuclear Resonance Fluorescence</a:t>
            </a:r>
          </a:p>
        </p:txBody>
      </p:sp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63688" y="404664"/>
            <a:ext cx="6675437" cy="796925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ELI – NP Experiments (4)</a:t>
            </a:r>
            <a:endParaRPr lang="en-GB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2AED125-C53B-4A8F-BC07-E5336375F104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pPr algn="r">
                <a:defRPr/>
              </a:pPr>
              <a:t>19</a:t>
            </a:fld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22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49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6324600" cy="1143000"/>
          </a:xfrm>
        </p:spPr>
        <p:txBody>
          <a:bodyPr/>
          <a:lstStyle/>
          <a:p>
            <a:pPr algn="l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00200"/>
            <a:ext cx="75438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ELI-NP in Bucharest – presentation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Physics at ELI-NP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RIB production?!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Nuclear astrophysics at ELI-NP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31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0514"/>
            <a:ext cx="9144000" cy="653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0" y="0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M. Smith &amp; E. Rehm</a:t>
            </a:r>
          </a:p>
        </p:txBody>
      </p:sp>
      <p:sp>
        <p:nvSpPr>
          <p:cNvPr id="121860" name="Oval 4" descr="Large confetti"/>
          <p:cNvSpPr>
            <a:spLocks noChangeArrowheads="1"/>
          </p:cNvSpPr>
          <p:nvPr/>
        </p:nvSpPr>
        <p:spPr bwMode="auto">
          <a:xfrm rot="-2789810">
            <a:off x="922338" y="4335462"/>
            <a:ext cx="1981200" cy="6254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457200" y="5715000"/>
            <a:ext cx="8232775" cy="915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b="1">
                <a:solidFill>
                  <a:srgbClr val="FF0000"/>
                </a:solidFill>
              </a:rPr>
              <a:t>Two big problems:</a:t>
            </a:r>
          </a:p>
          <a:p>
            <a:pPr marL="342900" indent="-342900">
              <a:buFontTx/>
              <a:buAutoNum type="arabicPeriod"/>
            </a:pPr>
            <a:r>
              <a:rPr lang="en-US" b="1"/>
              <a:t>- reactions in stars involve(d) radioactive nuclei </a:t>
            </a:r>
            <a:r>
              <a:rPr lang="en-US" b="1">
                <a:sym typeface="Symbol" pitchFamily="18" charset="2"/>
              </a:rPr>
              <a:t> use RNB</a:t>
            </a:r>
          </a:p>
          <a:p>
            <a:pPr marL="342900" indent="-342900">
              <a:buFontTx/>
              <a:buAutoNum type="arabicPeriod"/>
            </a:pPr>
            <a:r>
              <a:rPr lang="en-US" b="1">
                <a:sym typeface="Symbol" pitchFamily="18" charset="2"/>
              </a:rPr>
              <a:t>- very small energies and very small cross sections</a:t>
            </a:r>
            <a:r>
              <a:rPr lang="en-US"/>
              <a:t> </a:t>
            </a:r>
            <a:r>
              <a:rPr lang="en-US" b="1">
                <a:sym typeface="Symbol" pitchFamily="18" charset="2"/>
              </a:rPr>
              <a:t>indirect methods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5800" y="1295400"/>
            <a:ext cx="2590800" cy="1676400"/>
            <a:chOff x="432" y="816"/>
            <a:chExt cx="1632" cy="1056"/>
          </a:xfrm>
        </p:grpSpPr>
        <p:sp>
          <p:nvSpPr>
            <p:cNvPr id="27668" name="Oval 7"/>
            <p:cNvSpPr>
              <a:spLocks noChangeArrowheads="1"/>
            </p:cNvSpPr>
            <p:nvPr/>
          </p:nvSpPr>
          <p:spPr bwMode="auto">
            <a:xfrm>
              <a:off x="432" y="816"/>
              <a:ext cx="1152" cy="576"/>
            </a:xfrm>
            <a:prstGeom prst="ellips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9" name="Text Box 8"/>
            <p:cNvSpPr txBox="1">
              <a:spLocks noChangeArrowheads="1"/>
            </p:cNvSpPr>
            <p:nvPr/>
          </p:nvSpPr>
          <p:spPr bwMode="auto">
            <a:xfrm>
              <a:off x="614" y="887"/>
              <a:ext cx="91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mass, T</a:t>
              </a:r>
              <a:r>
                <a:rPr lang="en-US" b="1" baseline="-25000">
                  <a:solidFill>
                    <a:srgbClr val="FF0000"/>
                  </a:solidFill>
                </a:rPr>
                <a:t>1/2</a:t>
              </a:r>
            </a:p>
            <a:p>
              <a:r>
                <a:rPr lang="en-US" b="1">
                  <a:solidFill>
                    <a:srgbClr val="FF0000"/>
                  </a:solidFill>
                </a:rPr>
                <a:t>resonances</a:t>
              </a:r>
            </a:p>
          </p:txBody>
        </p:sp>
        <p:sp>
          <p:nvSpPr>
            <p:cNvPr id="27670" name="Line 9"/>
            <p:cNvSpPr>
              <a:spLocks noChangeShapeType="1"/>
            </p:cNvSpPr>
            <p:nvPr/>
          </p:nvSpPr>
          <p:spPr bwMode="auto">
            <a:xfrm>
              <a:off x="1440" y="1296"/>
              <a:ext cx="624" cy="57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3962400"/>
            <a:ext cx="1600200" cy="838200"/>
            <a:chOff x="0" y="2496"/>
            <a:chExt cx="1008" cy="528"/>
          </a:xfrm>
        </p:grpSpPr>
        <p:sp>
          <p:nvSpPr>
            <p:cNvPr id="27664" name="Line 11"/>
            <p:cNvSpPr>
              <a:spLocks noChangeShapeType="1"/>
            </p:cNvSpPr>
            <p:nvPr/>
          </p:nvSpPr>
          <p:spPr bwMode="auto">
            <a:xfrm>
              <a:off x="528" y="2832"/>
              <a:ext cx="480" cy="19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665" name="Group 12"/>
            <p:cNvGrpSpPr>
              <a:grpSpLocks/>
            </p:cNvGrpSpPr>
            <p:nvPr/>
          </p:nvGrpSpPr>
          <p:grpSpPr bwMode="auto">
            <a:xfrm rot="-1145609">
              <a:off x="0" y="2496"/>
              <a:ext cx="816" cy="384"/>
              <a:chOff x="-816" y="1488"/>
              <a:chExt cx="816" cy="384"/>
            </a:xfrm>
          </p:grpSpPr>
          <p:sp>
            <p:nvSpPr>
              <p:cNvPr id="27666" name="Text Box 13"/>
              <p:cNvSpPr txBox="1">
                <a:spLocks noChangeArrowheads="1"/>
              </p:cNvSpPr>
              <p:nvPr/>
            </p:nvSpPr>
            <p:spPr bwMode="auto">
              <a:xfrm>
                <a:off x="-792" y="1536"/>
                <a:ext cx="792" cy="231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Dir+reson</a:t>
                </a:r>
              </a:p>
            </p:txBody>
          </p:sp>
          <p:sp>
            <p:nvSpPr>
              <p:cNvPr id="27667" name="Oval 14"/>
              <p:cNvSpPr>
                <a:spLocks noChangeArrowheads="1"/>
              </p:cNvSpPr>
              <p:nvPr/>
            </p:nvSpPr>
            <p:spPr bwMode="auto">
              <a:xfrm>
                <a:off x="-816" y="1488"/>
                <a:ext cx="816" cy="384"/>
              </a:xfrm>
              <a:prstGeom prst="ellips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553200" y="2667000"/>
            <a:ext cx="2286000" cy="914400"/>
            <a:chOff x="4128" y="1680"/>
            <a:chExt cx="1440" cy="576"/>
          </a:xfrm>
        </p:grpSpPr>
        <p:sp>
          <p:nvSpPr>
            <p:cNvPr id="27661" name="Text Box 16"/>
            <p:cNvSpPr txBox="1">
              <a:spLocks noChangeArrowheads="1"/>
            </p:cNvSpPr>
            <p:nvPr/>
          </p:nvSpPr>
          <p:spPr bwMode="auto">
            <a:xfrm>
              <a:off x="4512" y="1728"/>
              <a:ext cx="924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 </a:t>
              </a:r>
              <a:r>
                <a:rPr lang="en-US" b="1">
                  <a:solidFill>
                    <a:srgbClr val="0000CC"/>
                  </a:solidFill>
                </a:rPr>
                <a:t>site, path?!</a:t>
              </a:r>
            </a:p>
            <a:p>
              <a:r>
                <a:rPr lang="en-US" b="1">
                  <a:solidFill>
                    <a:srgbClr val="FF0000"/>
                  </a:solidFill>
                </a:rPr>
                <a:t>mass, T</a:t>
              </a:r>
              <a:r>
                <a:rPr lang="en-US" b="1" baseline="-25000">
                  <a:solidFill>
                    <a:srgbClr val="FF0000"/>
                  </a:solidFill>
                </a:rPr>
                <a:t>1/2</a:t>
              </a:r>
            </a:p>
          </p:txBody>
        </p:sp>
        <p:sp>
          <p:nvSpPr>
            <p:cNvPr id="27662" name="Line 17"/>
            <p:cNvSpPr>
              <a:spLocks noChangeShapeType="1"/>
            </p:cNvSpPr>
            <p:nvPr/>
          </p:nvSpPr>
          <p:spPr bwMode="auto">
            <a:xfrm flipH="1" flipV="1">
              <a:off x="4128" y="1680"/>
              <a:ext cx="384" cy="14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Oval 18"/>
            <p:cNvSpPr>
              <a:spLocks noChangeArrowheads="1"/>
            </p:cNvSpPr>
            <p:nvPr/>
          </p:nvSpPr>
          <p:spPr bwMode="auto">
            <a:xfrm>
              <a:off x="4416" y="1680"/>
              <a:ext cx="1152" cy="576"/>
            </a:xfrm>
            <a:prstGeom prst="ellips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6705600" y="304800"/>
            <a:ext cx="1828800" cy="914400"/>
            <a:chOff x="4224" y="192"/>
            <a:chExt cx="1152" cy="576"/>
          </a:xfrm>
        </p:grpSpPr>
        <p:sp>
          <p:nvSpPr>
            <p:cNvPr id="27659" name="Oval 20"/>
            <p:cNvSpPr>
              <a:spLocks noChangeArrowheads="1"/>
            </p:cNvSpPr>
            <p:nvPr/>
          </p:nvSpPr>
          <p:spPr bwMode="auto">
            <a:xfrm>
              <a:off x="4224" y="192"/>
              <a:ext cx="1152" cy="576"/>
            </a:xfrm>
            <a:prstGeom prst="ellips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0" name="Text Box 21"/>
            <p:cNvSpPr txBox="1">
              <a:spLocks noChangeArrowheads="1"/>
            </p:cNvSpPr>
            <p:nvPr/>
          </p:nvSpPr>
          <p:spPr bwMode="auto">
            <a:xfrm>
              <a:off x="4454" y="288"/>
              <a:ext cx="86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+ fission</a:t>
              </a:r>
            </a:p>
            <a:p>
              <a:r>
                <a:rPr lang="en-US" b="1">
                  <a:solidFill>
                    <a:srgbClr val="FF0000"/>
                  </a:solidFill>
                </a:rPr>
                <a:t> barriers ?!</a:t>
              </a:r>
            </a:p>
          </p:txBody>
        </p:sp>
      </p:grp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8100FA-CC83-473E-B1BD-7185B025958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5" name="Oval 5"/>
          <p:cNvSpPr>
            <a:spLocks noChangeArrowheads="1"/>
          </p:cNvSpPr>
          <p:nvPr/>
        </p:nvSpPr>
        <p:spPr bwMode="auto">
          <a:xfrm>
            <a:off x="152400" y="381000"/>
            <a:ext cx="838200" cy="762000"/>
          </a:xfrm>
          <a:prstGeom prst="ellipse">
            <a:avLst/>
          </a:prstGeom>
          <a:solidFill>
            <a:srgbClr val="BAC8AA"/>
          </a:solidFill>
          <a:ln w="9525">
            <a:solidFill>
              <a:srgbClr val="00264C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C2818"/>
                </a:solidFill>
                <a:latin typeface="Arial" charset="0"/>
              </a:rPr>
              <a:t>3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FC2818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3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0" grpId="0" animBg="1"/>
      <p:bldP spid="1218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1158875" y="228600"/>
            <a:ext cx="7985125" cy="10064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Target Normal Sheath Acceleration (TNSA) </a:t>
            </a:r>
          </a:p>
        </p:txBody>
      </p:sp>
      <p:pic>
        <p:nvPicPr>
          <p:cNvPr id="7171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l="-21976" r="-21976"/>
          <a:stretch>
            <a:fillRect/>
          </a:stretch>
        </p:blipFill>
        <p:spPr>
          <a:xfrm>
            <a:off x="0" y="1447800"/>
            <a:ext cx="6376988" cy="3643313"/>
          </a:xfrm>
          <a:noFill/>
        </p:spPr>
      </p:pic>
      <p:sp>
        <p:nvSpPr>
          <p:cNvPr id="7172" name="TextBox 6"/>
          <p:cNvSpPr txBox="1">
            <a:spLocks noChangeArrowheads="1"/>
          </p:cNvSpPr>
          <p:nvPr/>
        </p:nvSpPr>
        <p:spPr bwMode="auto">
          <a:xfrm>
            <a:off x="611188" y="5229225"/>
            <a:ext cx="219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lang="en-US" b="1">
                <a:latin typeface="Helvetica" pitchFamily="-106" charset="0"/>
                <a:ea typeface="ＭＳ Ｐゴシック" pitchFamily="34" charset="-128"/>
              </a:rPr>
              <a:t>Primary radiations</a:t>
            </a:r>
          </a:p>
        </p:txBody>
      </p:sp>
      <p:sp>
        <p:nvSpPr>
          <p:cNvPr id="7173" name="TextBox 7"/>
          <p:cNvSpPr txBox="1">
            <a:spLocks noChangeArrowheads="1"/>
          </p:cNvSpPr>
          <p:nvPr/>
        </p:nvSpPr>
        <p:spPr bwMode="auto">
          <a:xfrm>
            <a:off x="5600700" y="3213100"/>
            <a:ext cx="30035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hangingPunct="1"/>
            <a:r>
              <a:rPr lang="en-US" b="1">
                <a:latin typeface="Helvetica" pitchFamily="-106" charset="0"/>
                <a:ea typeface="ＭＳ Ｐゴシック" pitchFamily="34" charset="-128"/>
              </a:rPr>
              <a:t>Secondary radiations</a:t>
            </a:r>
          </a:p>
          <a:p>
            <a:pPr defTabSz="457200" eaLnBrk="1" hangingPunct="1"/>
            <a:r>
              <a:rPr lang="en-US">
                <a:latin typeface="Helvetica" pitchFamily="-106" charset="0"/>
                <a:ea typeface="ＭＳ Ｐゴシック" pitchFamily="34" charset="-128"/>
              </a:rPr>
              <a:t>- electrons bremssstrahlung</a:t>
            </a:r>
          </a:p>
          <a:p>
            <a:pPr defTabSz="457200" eaLnBrk="1" hangingPunct="1"/>
            <a:r>
              <a:rPr lang="en-US">
                <a:latin typeface="Helvetica" pitchFamily="-106" charset="0"/>
                <a:ea typeface="ＭＳ Ｐゴシック" pitchFamily="34" charset="-128"/>
              </a:rPr>
              <a:t>- gamma rays, neutrons </a:t>
            </a:r>
          </a:p>
        </p:txBody>
      </p:sp>
      <p:sp>
        <p:nvSpPr>
          <p:cNvPr id="7174" name="Rectangle 8"/>
          <p:cNvSpPr>
            <a:spLocks noChangeArrowheads="1"/>
          </p:cNvSpPr>
          <p:nvPr/>
        </p:nvSpPr>
        <p:spPr bwMode="auto">
          <a:xfrm>
            <a:off x="4787900" y="2189163"/>
            <a:ext cx="679450" cy="2679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ea typeface="ＭＳ Ｐゴシック" pitchFamily="34" charset="-128"/>
            </a:endParaRPr>
          </a:p>
        </p:txBody>
      </p:sp>
      <p:sp>
        <p:nvSpPr>
          <p:cNvPr id="7175" name="TextBox 9"/>
          <p:cNvSpPr txBox="1">
            <a:spLocks noChangeArrowheads="1"/>
          </p:cNvSpPr>
          <p:nvPr/>
        </p:nvSpPr>
        <p:spPr bwMode="auto">
          <a:xfrm>
            <a:off x="4572000" y="1565275"/>
            <a:ext cx="12874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eaLnBrk="1" hangingPunct="1"/>
            <a:r>
              <a:rPr lang="en-US">
                <a:latin typeface="Helvetica" pitchFamily="-106" charset="0"/>
                <a:ea typeface="ＭＳ Ｐゴシック" pitchFamily="34" charset="-128"/>
              </a:rPr>
              <a:t>Secondary </a:t>
            </a:r>
          </a:p>
          <a:p>
            <a:pPr algn="ctr" defTabSz="457200" eaLnBrk="1" hangingPunct="1"/>
            <a:r>
              <a:rPr lang="en-US">
                <a:latin typeface="Helvetica" pitchFamily="-106" charset="0"/>
                <a:ea typeface="ＭＳ Ｐゴシック" pitchFamily="34" charset="-128"/>
              </a:rPr>
              <a:t>target</a:t>
            </a:r>
          </a:p>
        </p:txBody>
      </p:sp>
      <p:pic>
        <p:nvPicPr>
          <p:cNvPr id="7176" name="Picture 2" descr="rain_b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025" y="1287463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Rectangle 11"/>
          <p:cNvSpPr>
            <a:spLocks noChangeArrowheads="1"/>
          </p:cNvSpPr>
          <p:nvPr/>
        </p:nvSpPr>
        <p:spPr bwMode="auto">
          <a:xfrm>
            <a:off x="755650" y="5478463"/>
            <a:ext cx="75612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Electrons are expelled from the target due to the ponderomotive force</a:t>
            </a:r>
          </a:p>
          <a:p>
            <a:r>
              <a:rPr lang="en-US"/>
              <a:t>Heavy ions are accelerated in the field created by the electrons</a:t>
            </a:r>
          </a:p>
        </p:txBody>
      </p:sp>
      <p:sp>
        <p:nvSpPr>
          <p:cNvPr id="7178" name="Text Box 12"/>
          <p:cNvSpPr txBox="1">
            <a:spLocks noChangeArrowheads="1"/>
          </p:cNvSpPr>
          <p:nvPr/>
        </p:nvSpPr>
        <p:spPr bwMode="auto">
          <a:xfrm>
            <a:off x="1547813" y="6165850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E~I</a:t>
            </a:r>
            <a:r>
              <a:rPr lang="en-US" baseline="-25000"/>
              <a:t>laser</a:t>
            </a:r>
            <a:r>
              <a:rPr lang="en-US" baseline="30000"/>
              <a:t>1/2</a:t>
            </a:r>
          </a:p>
        </p:txBody>
      </p:sp>
      <p:sp>
        <p:nvSpPr>
          <p:cNvPr id="7179" name="Text Box 12"/>
          <p:cNvSpPr txBox="1">
            <a:spLocks noChangeArrowheads="1"/>
          </p:cNvSpPr>
          <p:nvPr/>
        </p:nvSpPr>
        <p:spPr bwMode="auto">
          <a:xfrm>
            <a:off x="4932363" y="6553200"/>
            <a:ext cx="3862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latin typeface="Calibri" pitchFamily="34" charset="0"/>
              </a:rPr>
              <a:t>S.C. Wilks et al., Phys. Plasmas </a:t>
            </a:r>
            <a:r>
              <a:rPr lang="en-US" sz="1400" b="1">
                <a:latin typeface="Calibri" pitchFamily="34" charset="0"/>
              </a:rPr>
              <a:t>8</a:t>
            </a:r>
            <a:r>
              <a:rPr lang="en-US" sz="1400">
                <a:latin typeface="Calibri" pitchFamily="34" charset="0"/>
              </a:rPr>
              <a:t>, 542 (2001).</a:t>
            </a:r>
            <a:endParaRPr lang="de-DE" sz="14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72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823913"/>
          </a:xfrm>
        </p:spPr>
        <p:txBody>
          <a:bodyPr/>
          <a:lstStyle/>
          <a:p>
            <a:pPr eaLnBrk="1" hangingPunct="1"/>
            <a:r>
              <a:rPr lang="en-US" sz="4000" b="1" i="1" dirty="0" smtClean="0">
                <a:latin typeface="Times New Roman" pitchFamily="18" charset="0"/>
              </a:rPr>
              <a:t>Radiation Pressure Acceleration RPA</a:t>
            </a:r>
          </a:p>
        </p:txBody>
      </p:sp>
      <p:pic>
        <p:nvPicPr>
          <p:cNvPr id="1126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925" y="1520825"/>
            <a:ext cx="4572000" cy="5337175"/>
          </a:xfrm>
          <a:noFill/>
        </p:spPr>
      </p:pic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4606925" y="2800350"/>
            <a:ext cx="50228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Electrons and ions accelerated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at solid state densities  10</a:t>
            </a:r>
            <a:r>
              <a:rPr lang="en-US" sz="2400" baseline="30000"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e cm</a:t>
            </a:r>
            <a:r>
              <a:rPr lang="en-US" sz="2400" baseline="30000">
                <a:latin typeface="Times New Roman" pitchFamily="18" charset="0"/>
                <a:cs typeface="Times New Roman" pitchFamily="18" charset="0"/>
              </a:rPr>
              <a:t>-3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(Classical beam densities 10</a:t>
            </a:r>
            <a:r>
              <a:rPr lang="en-US" sz="2400" baseline="3000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e cm</a:t>
            </a:r>
            <a:r>
              <a:rPr lang="en-US" sz="2400" baseline="30000"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2400" baseline="300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E~ I 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laser</a:t>
            </a:r>
          </a:p>
          <a:p>
            <a:endParaRPr lang="en-US" sz="2400" baseline="30000">
              <a:latin typeface="Times New Roman" pitchFamily="18" charset="0"/>
            </a:endParaRPr>
          </a:p>
        </p:txBody>
      </p:sp>
      <p:pic>
        <p:nvPicPr>
          <p:cNvPr id="11269" name="Picture 2" descr="rain_b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025" y="1066800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675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3650"/>
            <a:ext cx="7772400" cy="1446550"/>
          </a:xfrm>
        </p:spPr>
        <p:txBody>
          <a:bodyPr>
            <a:spAutoFit/>
          </a:bodyPr>
          <a:lstStyle/>
          <a:p>
            <a:r>
              <a:rPr lang="en-US" dirty="0" smtClean="0"/>
              <a:t>RIBs. </a:t>
            </a:r>
            <a:r>
              <a:rPr lang="en-US" dirty="0"/>
              <a:t>Indirect </a:t>
            </a:r>
            <a:r>
              <a:rPr lang="en-US" dirty="0" smtClean="0"/>
              <a:t>methods for NA. Steps at ELI-NP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772400" cy="4622804"/>
          </a:xfrm>
        </p:spPr>
        <p:txBody>
          <a:bodyPr>
            <a:spAutoFit/>
          </a:bodyPr>
          <a:lstStyle/>
          <a:p>
            <a:r>
              <a:rPr lang="en-US" sz="2400" dirty="0" smtClean="0"/>
              <a:t>RIB </a:t>
            </a:r>
            <a:r>
              <a:rPr lang="en-US" sz="2400" dirty="0" smtClean="0"/>
              <a:t>production: mechanism</a:t>
            </a:r>
            <a:r>
              <a:rPr lang="en-US" dirty="0" smtClean="0"/>
              <a:t> → </a:t>
            </a:r>
            <a:r>
              <a:rPr lang="en-US" sz="1800" dirty="0" smtClean="0"/>
              <a:t>study production w. spectrometer(s), w. gas-filled separator ?!</a:t>
            </a:r>
          </a:p>
          <a:p>
            <a:r>
              <a:rPr lang="en-US" sz="2400" dirty="0" smtClean="0"/>
              <a:t>RIB </a:t>
            </a:r>
            <a:r>
              <a:rPr lang="en-US" sz="2400" dirty="0" smtClean="0"/>
              <a:t>separation </a:t>
            </a:r>
            <a:r>
              <a:rPr lang="en-US" sz="1800" dirty="0" smtClean="0"/>
              <a:t>– momentum </a:t>
            </a:r>
            <a:r>
              <a:rPr lang="en-US" sz="1800" dirty="0" err="1" smtClean="0"/>
              <a:t>achromat</a:t>
            </a:r>
            <a:r>
              <a:rPr lang="en-US" sz="1800" dirty="0" smtClean="0"/>
              <a:t> + velocity filter ?!</a:t>
            </a:r>
          </a:p>
          <a:p>
            <a:r>
              <a:rPr lang="en-US" sz="2400" dirty="0" smtClean="0"/>
              <a:t>Secondary beam preparation</a:t>
            </a:r>
            <a:r>
              <a:rPr lang="en-US" sz="1800" dirty="0" smtClean="0"/>
              <a:t> – Filters?! Reacceleration</a:t>
            </a:r>
            <a:r>
              <a:rPr lang="en-US" sz="1800" dirty="0"/>
              <a:t>?! </a:t>
            </a:r>
            <a:endParaRPr lang="en-US" sz="1800" dirty="0" smtClean="0"/>
          </a:p>
          <a:p>
            <a:r>
              <a:rPr lang="en-US" sz="2400" dirty="0" smtClean="0"/>
              <a:t>Secondary reaction</a:t>
            </a:r>
            <a:r>
              <a:rPr lang="en-US" sz="1800" dirty="0" smtClean="0"/>
              <a:t> – target station</a:t>
            </a:r>
          </a:p>
          <a:p>
            <a:r>
              <a:rPr lang="en-US" sz="2400" dirty="0" smtClean="0"/>
              <a:t>Detection</a:t>
            </a:r>
            <a:r>
              <a:rPr lang="en-US" sz="1800" dirty="0" smtClean="0"/>
              <a:t> – complex array(s): gas, Si, </a:t>
            </a:r>
            <a:r>
              <a:rPr lang="en-US" sz="1800" dirty="0" smtClean="0">
                <a:latin typeface="Symbol" pitchFamily="18" charset="2"/>
              </a:rPr>
              <a:t>g</a:t>
            </a:r>
            <a:r>
              <a:rPr lang="en-US" sz="1800" dirty="0" smtClean="0"/>
              <a:t>, PID, position sensitive, …</a:t>
            </a:r>
          </a:p>
          <a:p>
            <a:r>
              <a:rPr lang="en-US" sz="2400" dirty="0" smtClean="0"/>
              <a:t>Extract NS information </a:t>
            </a:r>
            <a:r>
              <a:rPr lang="en-US" sz="1800" dirty="0" smtClean="0"/>
              <a:t>- difficult theory </a:t>
            </a:r>
            <a:r>
              <a:rPr lang="en-US" sz="1800" dirty="0" err="1" smtClean="0"/>
              <a:t>calc</a:t>
            </a:r>
            <a:r>
              <a:rPr lang="en-US" sz="1800" dirty="0" smtClean="0"/>
              <a:t>: structure and reactions</a:t>
            </a:r>
            <a:endParaRPr lang="en-US" sz="2400" dirty="0" smtClean="0"/>
          </a:p>
          <a:p>
            <a:r>
              <a:rPr lang="en-US" sz="2400" dirty="0" smtClean="0"/>
              <a:t>(Normalization) </a:t>
            </a:r>
            <a:r>
              <a:rPr lang="en-US" sz="1800" dirty="0" smtClean="0"/>
              <a:t>- may need absolute values from elsewhere</a:t>
            </a:r>
            <a:endParaRPr lang="en-US" sz="2400" dirty="0" smtClean="0"/>
          </a:p>
          <a:p>
            <a:r>
              <a:rPr lang="en-US" sz="2400" dirty="0" smtClean="0"/>
              <a:t>NA interpretation </a:t>
            </a:r>
            <a:r>
              <a:rPr lang="en-US" sz="1800" dirty="0" smtClean="0"/>
              <a:t>- theory support again!</a:t>
            </a:r>
            <a:endParaRPr lang="en-US" sz="2400" dirty="0"/>
          </a:p>
          <a:p>
            <a:r>
              <a:rPr lang="en-US" sz="2400" dirty="0" smtClean="0"/>
              <a:t>Comparison </a:t>
            </a:r>
            <a:r>
              <a:rPr lang="en-US" sz="1400" dirty="0" smtClean="0"/>
              <a:t>with direct measurements/ normalization – develop strong program of direct measurements at the 3 MV </a:t>
            </a:r>
            <a:r>
              <a:rPr lang="en-US" sz="1400" dirty="0" err="1" smtClean="0"/>
              <a:t>tandetron</a:t>
            </a:r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FA7338-F78F-4AE5-8220-E2A372B0481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90514" y="6412468"/>
            <a:ext cx="428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L. Trache, ELI-NP workshop, Bucharest, June 25-26, 2013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75257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nuklidkarte-r-proces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463675"/>
            <a:ext cx="7678738" cy="38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-36513" y="5602288"/>
            <a:ext cx="6264276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0" u="none" smtClean="0">
                <a:solidFill>
                  <a:srgbClr val="000000"/>
                </a:solidFill>
                <a:ea typeface="MS PGothic" pitchFamily="34" charset="-128"/>
              </a:rPr>
              <a:t>- waiting point N=126: bottleneck for nucleosynthesis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0" u="none" smtClean="0">
                <a:solidFill>
                  <a:srgbClr val="000000"/>
                </a:solidFill>
                <a:ea typeface="MS PGothic" pitchFamily="34" charset="-128"/>
              </a:rPr>
              <a:t>                                   of actinides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0" u="none" smtClean="0">
                <a:solidFill>
                  <a:srgbClr val="000000"/>
                </a:solidFill>
                <a:ea typeface="MS PGothic" pitchFamily="34" charset="-128"/>
              </a:rPr>
              <a:t>- last region of r process </a:t>
            </a:r>
            <a:r>
              <a:rPr lang="en-US" sz="1800" b="0" u="none" smtClean="0">
                <a:solidFill>
                  <a:srgbClr val="000000"/>
                </a:solidFill>
                <a:latin typeface="LMU CompatilFact" pitchFamily="2" charset="0"/>
                <a:ea typeface="MS PGothic" pitchFamily="34" charset="-128"/>
              </a:rPr>
              <a:t>‘</a:t>
            </a:r>
            <a:r>
              <a:rPr lang="en-US" sz="1800" b="0" u="none" smtClean="0">
                <a:solidFill>
                  <a:srgbClr val="000000"/>
                </a:solidFill>
                <a:ea typeface="MS PGothic" pitchFamily="34" charset="-128"/>
              </a:rPr>
              <a:t>close</a:t>
            </a:r>
            <a:r>
              <a:rPr lang="en-US" sz="1800" b="0" u="none" smtClean="0">
                <a:solidFill>
                  <a:srgbClr val="000000"/>
                </a:solidFill>
                <a:latin typeface="LMU CompatilFact" pitchFamily="2" charset="0"/>
                <a:ea typeface="MS PGothic" pitchFamily="34" charset="-128"/>
              </a:rPr>
              <a:t>’</a:t>
            </a:r>
            <a:r>
              <a:rPr lang="en-US" sz="1800" b="0" u="none" smtClean="0">
                <a:solidFill>
                  <a:srgbClr val="000000"/>
                </a:solidFill>
                <a:ea typeface="MS PGothic" pitchFamily="34" charset="-128"/>
              </a:rPr>
              <a:t> to stability</a:t>
            </a:r>
          </a:p>
        </p:txBody>
      </p:sp>
      <p:pic>
        <p:nvPicPr>
          <p:cNvPr id="21508" name="Picture 5" descr="early-universe-cowan_sneede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644900"/>
            <a:ext cx="253841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55" name="Line 11"/>
          <p:cNvSpPr>
            <a:spLocks noChangeShapeType="1"/>
          </p:cNvSpPr>
          <p:nvPr/>
        </p:nvSpPr>
        <p:spPr bwMode="auto">
          <a:xfrm flipV="1">
            <a:off x="7897813" y="4503738"/>
            <a:ext cx="0" cy="21590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4000" b="1" u="sng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3356" name="Line 12"/>
          <p:cNvSpPr>
            <a:spLocks noChangeShapeType="1"/>
          </p:cNvSpPr>
          <p:nvPr/>
        </p:nvSpPr>
        <p:spPr bwMode="auto">
          <a:xfrm>
            <a:off x="7897813" y="4503738"/>
            <a:ext cx="360362" cy="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4000" b="1" u="sng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3357" name="Line 13"/>
          <p:cNvSpPr>
            <a:spLocks noChangeShapeType="1"/>
          </p:cNvSpPr>
          <p:nvPr/>
        </p:nvSpPr>
        <p:spPr bwMode="auto">
          <a:xfrm flipH="1" flipV="1">
            <a:off x="8256588" y="4503738"/>
            <a:ext cx="0" cy="215900"/>
          </a:xfrm>
          <a:prstGeom prst="line">
            <a:avLst/>
          </a:prstGeom>
          <a:noFill/>
          <a:ln w="1905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4000" b="1" u="sng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12" name="Text Box 19"/>
          <p:cNvSpPr txBox="1">
            <a:spLocks noChangeArrowheads="1"/>
          </p:cNvSpPr>
          <p:nvPr/>
        </p:nvSpPr>
        <p:spPr bwMode="auto">
          <a:xfrm>
            <a:off x="7624763" y="4264025"/>
            <a:ext cx="908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u="none" smtClean="0">
                <a:solidFill>
                  <a:srgbClr val="000000"/>
                </a:solidFill>
                <a:latin typeface="Arial" pitchFamily="34" charset="0"/>
              </a:rPr>
              <a:t>Au, Pt, Ir,Os</a:t>
            </a:r>
          </a:p>
        </p:txBody>
      </p:sp>
      <p:cxnSp>
        <p:nvCxnSpPr>
          <p:cNvPr id="21513" name="Straight Arrow Connector 2"/>
          <p:cNvCxnSpPr>
            <a:cxnSpLocks noChangeShapeType="1"/>
          </p:cNvCxnSpPr>
          <p:nvPr/>
        </p:nvCxnSpPr>
        <p:spPr bwMode="auto">
          <a:xfrm>
            <a:off x="2195513" y="2349500"/>
            <a:ext cx="2952750" cy="215900"/>
          </a:xfrm>
          <a:prstGeom prst="straightConnector1">
            <a:avLst/>
          </a:prstGeom>
          <a:noFill/>
          <a:ln w="25400" cap="sq" algn="ctr">
            <a:solidFill>
              <a:srgbClr val="0070C0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4" name="TextBox 3"/>
          <p:cNvSpPr txBox="1">
            <a:spLocks noChangeArrowheads="1"/>
          </p:cNvSpPr>
          <p:nvPr/>
        </p:nvSpPr>
        <p:spPr bwMode="auto">
          <a:xfrm>
            <a:off x="107950" y="2008188"/>
            <a:ext cx="3303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0" u="none" smtClean="0">
                <a:solidFill>
                  <a:srgbClr val="000000"/>
                </a:solidFill>
              </a:rPr>
              <a:t>- expected production range:</a:t>
            </a:r>
            <a:endParaRPr lang="de-DE" sz="1800" b="0" u="none" smtClean="0">
              <a:solidFill>
                <a:srgbClr val="000000"/>
              </a:solidFill>
            </a:endParaRPr>
          </a:p>
        </p:txBody>
      </p:sp>
      <p:sp>
        <p:nvSpPr>
          <p:cNvPr id="21515" name="Fußzeilenplatzhalter 1"/>
          <p:cNvSpPr>
            <a:spLocks noGrp="1"/>
          </p:cNvSpPr>
          <p:nvPr>
            <p:ph type="ftr" sz="quarter" idx="10"/>
          </p:nvPr>
        </p:nvSpPr>
        <p:spPr bwMode="auto">
          <a:xfrm>
            <a:off x="4643438" y="6597650"/>
            <a:ext cx="4454525" cy="26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de-DE" sz="1000" b="0" u="none" smtClean="0">
                <a:solidFill>
                  <a:srgbClr val="000000"/>
                </a:solidFill>
              </a:rPr>
              <a:t>ELI-NP Workshop: Laser Experiments, Bucharest, June 27/28, 2013</a:t>
            </a:r>
            <a:endParaRPr lang="en-US" sz="1000" b="0" u="none" smtClean="0">
              <a:solidFill>
                <a:srgbClr val="000000"/>
              </a:solidFill>
            </a:endParaRPr>
          </a:p>
        </p:txBody>
      </p:sp>
      <p:sp>
        <p:nvSpPr>
          <p:cNvPr id="21516" name="Text Box 6"/>
          <p:cNvSpPr txBox="1">
            <a:spLocks noChangeArrowheads="1"/>
          </p:cNvSpPr>
          <p:nvPr/>
        </p:nvSpPr>
        <p:spPr bwMode="auto">
          <a:xfrm>
            <a:off x="-36513" y="881063"/>
            <a:ext cx="7502526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Ø"/>
            </a:pPr>
            <a:r>
              <a:rPr lang="de-DE" sz="2000" b="0" u="none" smtClean="0">
                <a:solidFill>
                  <a:srgbClr val="009900"/>
                </a:solidFill>
              </a:rPr>
              <a:t> </a:t>
            </a:r>
            <a:r>
              <a:rPr lang="de-DE" sz="1800" b="0" u="none" smtClean="0">
                <a:solidFill>
                  <a:srgbClr val="009900"/>
                </a:solidFill>
              </a:rPr>
              <a:t>motivation:</a:t>
            </a:r>
            <a:r>
              <a:rPr lang="de-DE" sz="1800" b="0" u="none" smtClean="0">
                <a:solidFill>
                  <a:srgbClr val="000000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800" b="0" u="none" smtClean="0">
                <a:solidFill>
                  <a:srgbClr val="000000"/>
                </a:solidFill>
              </a:rPr>
              <a:t>  - exploit ultra-dense laser-accelerated ion beams for novel nuclear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0" u="none" smtClean="0">
                <a:solidFill>
                  <a:srgbClr val="000000"/>
                </a:solidFill>
              </a:rPr>
              <a:t>    reaction mechanism: “fission-fusion”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0" u="none" smtClean="0">
                <a:solidFill>
                  <a:srgbClr val="000000"/>
                </a:solidFill>
              </a:rPr>
              <a:t>  - produce extremely n-rich species towards N=126 </a:t>
            </a:r>
            <a:endParaRPr lang="de-DE" sz="1800" b="0" u="none" smtClean="0">
              <a:solidFill>
                <a:srgbClr val="000000"/>
              </a:solidFill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758825" y="-26988"/>
            <a:ext cx="7342188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u="sng" dirty="0">
                <a:solidFill>
                  <a:srgbClr val="EA1F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Production of Extremely Neutron-Rich Isotopes</a:t>
            </a:r>
            <a:endParaRPr lang="de-DE" sz="1600" b="1" dirty="0">
              <a:solidFill>
                <a:srgbClr val="33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18" name="TextBox 5"/>
          <p:cNvSpPr txBox="1">
            <a:spLocks noChangeArrowheads="1"/>
          </p:cNvSpPr>
          <p:nvPr/>
        </p:nvSpPr>
        <p:spPr bwMode="auto">
          <a:xfrm>
            <a:off x="2411413" y="539750"/>
            <a:ext cx="3678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0" u="none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LoI: P. Thirolf et al. (LMU Munich)</a:t>
            </a:r>
            <a:endParaRPr lang="de-DE" sz="1800" b="0" u="none" smtClean="0">
              <a:solidFill>
                <a:srgbClr val="0066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99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Text Box 2"/>
          <p:cNvSpPr txBox="1">
            <a:spLocks noChangeArrowheads="1"/>
          </p:cNvSpPr>
          <p:nvPr/>
        </p:nvSpPr>
        <p:spPr bwMode="auto">
          <a:xfrm>
            <a:off x="1476375" y="44450"/>
            <a:ext cx="5976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Exp. Scheme for “Fission-Fusion” </a:t>
            </a:r>
            <a:endParaRPr lang="de-DE" sz="2400" b="1" dirty="0">
              <a:solidFill>
                <a:srgbClr val="FF0000"/>
              </a:solidFill>
              <a:latin typeface="LMU CompatilFact" pitchFamily="2" charset="0"/>
              <a:ea typeface="MS PGothic" pitchFamily="34" charset="-128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7950" y="4076700"/>
            <a:ext cx="8997950" cy="2592388"/>
            <a:chOff x="107950" y="4076700"/>
            <a:chExt cx="8997950" cy="2592388"/>
          </a:xfrm>
        </p:grpSpPr>
        <p:sp>
          <p:nvSpPr>
            <p:cNvPr id="22565" name="Line 61"/>
            <p:cNvSpPr>
              <a:spLocks noChangeShapeType="1"/>
            </p:cNvSpPr>
            <p:nvPr/>
          </p:nvSpPr>
          <p:spPr bwMode="auto">
            <a:xfrm>
              <a:off x="5076825" y="5400675"/>
              <a:ext cx="1365250" cy="125413"/>
            </a:xfrm>
            <a:prstGeom prst="line">
              <a:avLst/>
            </a:prstGeom>
            <a:noFill/>
            <a:ln w="25400">
              <a:solidFill>
                <a:srgbClr val="FF505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b="1" u="sng" smtClean="0">
                <a:solidFill>
                  <a:srgbClr val="000000"/>
                </a:solidFill>
              </a:endParaRPr>
            </a:p>
          </p:txBody>
        </p:sp>
        <p:sp>
          <p:nvSpPr>
            <p:cNvPr id="22566" name="Textfeld 112"/>
            <p:cNvSpPr txBox="1">
              <a:spLocks noChangeArrowheads="1"/>
            </p:cNvSpPr>
            <p:nvPr/>
          </p:nvSpPr>
          <p:spPr bwMode="auto">
            <a:xfrm>
              <a:off x="107950" y="5300663"/>
              <a:ext cx="266223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u="none" smtClean="0">
                  <a:solidFill>
                    <a:srgbClr val="008000"/>
                  </a:solidFill>
                </a:rPr>
                <a:t>collective stopping:</a:t>
              </a:r>
              <a:endParaRPr lang="de-DE" sz="2000" b="0" u="none" smtClean="0">
                <a:solidFill>
                  <a:srgbClr val="008000"/>
                </a:solidFill>
              </a:endParaRPr>
            </a:p>
          </p:txBody>
        </p:sp>
        <p:sp>
          <p:nvSpPr>
            <p:cNvPr id="60" name="Line 10"/>
            <p:cNvSpPr>
              <a:spLocks noChangeShapeType="1"/>
            </p:cNvSpPr>
            <p:nvPr/>
          </p:nvSpPr>
          <p:spPr bwMode="auto">
            <a:xfrm flipV="1">
              <a:off x="5435600" y="5260975"/>
              <a:ext cx="720725" cy="635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dash"/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de-DE" sz="4000" b="1" u="sng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68" name="Text Box 11"/>
            <p:cNvSpPr txBox="1">
              <a:spLocks noChangeArrowheads="1"/>
            </p:cNvSpPr>
            <p:nvPr/>
          </p:nvSpPr>
          <p:spPr bwMode="auto">
            <a:xfrm>
              <a:off x="5362575" y="4889500"/>
              <a:ext cx="78579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400" b="0" u="none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&lt; 1 mm</a:t>
              </a:r>
            </a:p>
          </p:txBody>
        </p:sp>
        <p:sp>
          <p:nvSpPr>
            <p:cNvPr id="72" name="Rectangle 28"/>
            <p:cNvSpPr>
              <a:spLocks noChangeArrowheads="1"/>
            </p:cNvSpPr>
            <p:nvPr/>
          </p:nvSpPr>
          <p:spPr bwMode="auto">
            <a:xfrm>
              <a:off x="5168900" y="5216525"/>
              <a:ext cx="142875" cy="671513"/>
            </a:xfrm>
            <a:prstGeom prst="rect">
              <a:avLst/>
            </a:prstGeom>
            <a:solidFill>
              <a:srgbClr val="669900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de-DE" sz="4000" b="1" u="sng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0" name="Rectangle 33"/>
            <p:cNvSpPr>
              <a:spLocks noChangeArrowheads="1"/>
            </p:cNvSpPr>
            <p:nvPr/>
          </p:nvSpPr>
          <p:spPr bwMode="auto">
            <a:xfrm>
              <a:off x="4968875" y="5219700"/>
              <a:ext cx="209550" cy="676275"/>
            </a:xfrm>
            <a:prstGeom prst="rect">
              <a:avLst/>
            </a:prstGeom>
            <a:solidFill>
              <a:srgbClr val="FF5050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de-DE" sz="4000" b="1" u="sng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71" name="Text Box 42"/>
            <p:cNvSpPr txBox="1">
              <a:spLocks noChangeArrowheads="1"/>
            </p:cNvSpPr>
            <p:nvPr/>
          </p:nvSpPr>
          <p:spPr bwMode="auto">
            <a:xfrm>
              <a:off x="4438650" y="5976938"/>
              <a:ext cx="15017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800" b="0" u="none" smtClean="0">
                  <a:solidFill>
                    <a:srgbClr val="669900"/>
                  </a:solidFill>
                  <a:latin typeface="Arial" pitchFamily="34" charset="0"/>
                  <a:cs typeface="Arial" pitchFamily="34" charset="0"/>
                </a:rPr>
                <a:t>CD</a:t>
              </a:r>
              <a:r>
                <a:rPr lang="de-DE" sz="1800" b="0" u="none" baseline="-25000" smtClean="0">
                  <a:solidFill>
                    <a:srgbClr val="669900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de-DE" sz="1800" b="0" u="none" smtClean="0">
                  <a:solidFill>
                    <a:srgbClr val="669900"/>
                  </a:solidFill>
                  <a:latin typeface="Arial" pitchFamily="34" charset="0"/>
                  <a:cs typeface="Arial" pitchFamily="34" charset="0"/>
                </a:rPr>
                <a:t>: 520 nm</a:t>
              </a:r>
            </a:p>
          </p:txBody>
        </p:sp>
        <p:sp>
          <p:nvSpPr>
            <p:cNvPr id="22572" name="Rechteck 124"/>
            <p:cNvSpPr>
              <a:spLocks noChangeArrowheads="1"/>
            </p:cNvSpPr>
            <p:nvPr/>
          </p:nvSpPr>
          <p:spPr bwMode="auto">
            <a:xfrm>
              <a:off x="4341813" y="4594225"/>
              <a:ext cx="17351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baseline="30000" smtClean="0">
                  <a:solidFill>
                    <a:srgbClr val="FF5050"/>
                  </a:solidFill>
                  <a:latin typeface="Arial" pitchFamily="34" charset="0"/>
                  <a:cs typeface="Arial" pitchFamily="34" charset="0"/>
                </a:rPr>
                <a:t>232</a:t>
              </a:r>
              <a:r>
                <a:rPr lang="de-DE" smtClean="0">
                  <a:solidFill>
                    <a:srgbClr val="FF5050"/>
                  </a:solidFill>
                  <a:latin typeface="Arial" pitchFamily="34" charset="0"/>
                  <a:cs typeface="Arial" pitchFamily="34" charset="0"/>
                </a:rPr>
                <a:t>Th:  560 nm </a:t>
              </a:r>
            </a:p>
          </p:txBody>
        </p:sp>
        <p:sp>
          <p:nvSpPr>
            <p:cNvPr id="129" name="Pfeil nach rechts 128"/>
            <p:cNvSpPr/>
            <p:nvPr/>
          </p:nvSpPr>
          <p:spPr>
            <a:xfrm>
              <a:off x="3173413" y="5270500"/>
              <a:ext cx="1697037" cy="4603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4000" b="1" u="sng">
                <a:solidFill>
                  <a:srgbClr val="FFFFFF"/>
                </a:solidFill>
              </a:endParaRPr>
            </a:p>
          </p:txBody>
        </p:sp>
        <p:sp>
          <p:nvSpPr>
            <p:cNvPr id="36" name="Rectangle 21"/>
            <p:cNvSpPr>
              <a:spLocks noChangeArrowheads="1"/>
            </p:cNvSpPr>
            <p:nvPr/>
          </p:nvSpPr>
          <p:spPr bwMode="auto">
            <a:xfrm>
              <a:off x="6473825" y="4437063"/>
              <a:ext cx="927100" cy="2232025"/>
            </a:xfrm>
            <a:prstGeom prst="rect">
              <a:avLst/>
            </a:prstGeom>
            <a:solidFill>
              <a:srgbClr val="FF5050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de-DE" sz="4000" b="1" u="sng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Rectangle 17"/>
            <p:cNvSpPr>
              <a:spLocks noChangeArrowheads="1"/>
            </p:cNvSpPr>
            <p:nvPr/>
          </p:nvSpPr>
          <p:spPr bwMode="auto">
            <a:xfrm>
              <a:off x="6310313" y="4437063"/>
              <a:ext cx="192087" cy="2232025"/>
            </a:xfrm>
            <a:prstGeom prst="rect">
              <a:avLst/>
            </a:prstGeom>
            <a:solidFill>
              <a:srgbClr val="FF5050">
                <a:alpha val="55000"/>
              </a:srgbClr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 sz="4000" b="1" u="sng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Line 23"/>
            <p:cNvSpPr>
              <a:spLocks noChangeShapeType="1"/>
            </p:cNvSpPr>
            <p:nvPr/>
          </p:nvSpPr>
          <p:spPr bwMode="auto">
            <a:xfrm flipV="1">
              <a:off x="6948488" y="5381625"/>
              <a:ext cx="69850" cy="247650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 type="none" w="sm" len="sm"/>
              <a:tailEnd type="triangle" w="lg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de-DE" sz="4000" b="1" u="sng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77" name="Text Box 26"/>
            <p:cNvSpPr txBox="1">
              <a:spLocks noChangeArrowheads="1"/>
            </p:cNvSpPr>
            <p:nvPr/>
          </p:nvSpPr>
          <p:spPr bwMode="auto">
            <a:xfrm>
              <a:off x="6313488" y="4732338"/>
              <a:ext cx="10985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0" u="none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Fission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0" u="none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fragments</a:t>
              </a:r>
            </a:p>
          </p:txBody>
        </p:sp>
        <p:sp>
          <p:nvSpPr>
            <p:cNvPr id="22578" name="Text Box 27"/>
            <p:cNvSpPr txBox="1">
              <a:spLocks noChangeArrowheads="1"/>
            </p:cNvSpPr>
            <p:nvPr/>
          </p:nvSpPr>
          <p:spPr bwMode="auto">
            <a:xfrm>
              <a:off x="7350125" y="5473700"/>
              <a:ext cx="175577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0" u="none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Fusion products </a:t>
              </a:r>
            </a:p>
          </p:txBody>
        </p:sp>
        <p:sp>
          <p:nvSpPr>
            <p:cNvPr id="22579" name="Line 60"/>
            <p:cNvSpPr>
              <a:spLocks noChangeShapeType="1"/>
            </p:cNvSpPr>
            <p:nvPr/>
          </p:nvSpPr>
          <p:spPr bwMode="auto">
            <a:xfrm flipV="1">
              <a:off x="7051675" y="5367338"/>
              <a:ext cx="1190625" cy="192087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b="1" u="sng" smtClean="0">
                <a:solidFill>
                  <a:srgbClr val="000000"/>
                </a:solidFill>
              </a:endParaRPr>
            </a:p>
          </p:txBody>
        </p:sp>
        <p:sp>
          <p:nvSpPr>
            <p:cNvPr id="22580" name="Line 23"/>
            <p:cNvSpPr>
              <a:spLocks noChangeShapeType="1"/>
            </p:cNvSpPr>
            <p:nvPr/>
          </p:nvSpPr>
          <p:spPr bwMode="auto">
            <a:xfrm flipV="1">
              <a:off x="6448425" y="5453063"/>
              <a:ext cx="354013" cy="63500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b="1" u="sng" smtClean="0">
                <a:solidFill>
                  <a:srgbClr val="000000"/>
                </a:solidFill>
              </a:endParaRPr>
            </a:p>
          </p:txBody>
        </p:sp>
        <p:sp>
          <p:nvSpPr>
            <p:cNvPr id="22581" name="Line 25"/>
            <p:cNvSpPr>
              <a:spLocks noChangeShapeType="1"/>
            </p:cNvSpPr>
            <p:nvPr/>
          </p:nvSpPr>
          <p:spPr bwMode="auto">
            <a:xfrm>
              <a:off x="6954838" y="5659438"/>
              <a:ext cx="87312" cy="265112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b="1" u="sng" smtClean="0">
                <a:solidFill>
                  <a:srgbClr val="000000"/>
                </a:solidFill>
              </a:endParaRPr>
            </a:p>
          </p:txBody>
        </p:sp>
        <p:sp>
          <p:nvSpPr>
            <p:cNvPr id="22582" name="Rechteck 125"/>
            <p:cNvSpPr>
              <a:spLocks noChangeArrowheads="1"/>
            </p:cNvSpPr>
            <p:nvPr/>
          </p:nvSpPr>
          <p:spPr bwMode="auto">
            <a:xfrm>
              <a:off x="6286500" y="4076700"/>
              <a:ext cx="17414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baseline="30000" smtClean="0">
                  <a:solidFill>
                    <a:srgbClr val="FF5050"/>
                  </a:solidFill>
                  <a:latin typeface="Arial" pitchFamily="34" charset="0"/>
                  <a:cs typeface="Arial" pitchFamily="34" charset="0"/>
                </a:rPr>
                <a:t>232</a:t>
              </a:r>
              <a:r>
                <a:rPr lang="de-DE" smtClean="0">
                  <a:solidFill>
                    <a:srgbClr val="FF5050"/>
                  </a:solidFill>
                  <a:latin typeface="Arial" pitchFamily="34" charset="0"/>
                  <a:cs typeface="Arial" pitchFamily="34" charset="0"/>
                </a:rPr>
                <a:t>Th: ~ 5 mm</a:t>
              </a:r>
            </a:p>
          </p:txBody>
        </p:sp>
        <p:sp>
          <p:nvSpPr>
            <p:cNvPr id="22583" name="Line 25"/>
            <p:cNvSpPr>
              <a:spLocks noChangeShapeType="1"/>
            </p:cNvSpPr>
            <p:nvPr/>
          </p:nvSpPr>
          <p:spPr bwMode="auto">
            <a:xfrm>
              <a:off x="6438900" y="5540375"/>
              <a:ext cx="261938" cy="192088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b="1" u="sng" smtClean="0">
                <a:solidFill>
                  <a:srgbClr val="000000"/>
                </a:solidFill>
              </a:endParaRPr>
            </a:p>
          </p:txBody>
        </p:sp>
        <p:sp>
          <p:nvSpPr>
            <p:cNvPr id="22584" name="Line 60"/>
            <p:cNvSpPr>
              <a:spLocks noChangeShapeType="1"/>
            </p:cNvSpPr>
            <p:nvPr/>
          </p:nvSpPr>
          <p:spPr bwMode="auto">
            <a:xfrm>
              <a:off x="7018338" y="5741988"/>
              <a:ext cx="1223962" cy="142875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b="1" u="sng" smtClean="0">
                <a:solidFill>
                  <a:srgbClr val="000000"/>
                </a:solidFill>
              </a:endParaRPr>
            </a:p>
          </p:txBody>
        </p:sp>
        <p:sp>
          <p:nvSpPr>
            <p:cNvPr id="47" name="Ellipse 46"/>
            <p:cNvSpPr/>
            <p:nvPr/>
          </p:nvSpPr>
          <p:spPr bwMode="auto">
            <a:xfrm>
              <a:off x="6577013" y="5373688"/>
              <a:ext cx="642937" cy="596900"/>
            </a:xfrm>
            <a:prstGeom prst="ellipse">
              <a:avLst/>
            </a:prstGeom>
            <a:solidFill>
              <a:srgbClr val="000099">
                <a:alpha val="35000"/>
              </a:srgbClr>
            </a:solidFill>
            <a:ln w="12700" cap="sq" cmpd="sng" algn="ctr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4000" b="1" u="sng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86" name="Line 61"/>
            <p:cNvSpPr>
              <a:spLocks noChangeShapeType="1"/>
            </p:cNvSpPr>
            <p:nvPr/>
          </p:nvSpPr>
          <p:spPr bwMode="auto">
            <a:xfrm flipV="1">
              <a:off x="5292725" y="5616575"/>
              <a:ext cx="1655763" cy="73025"/>
            </a:xfrm>
            <a:prstGeom prst="line">
              <a:avLst/>
            </a:prstGeom>
            <a:noFill/>
            <a:ln w="25400">
              <a:solidFill>
                <a:srgbClr val="6699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b="1" u="sng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uppieren 56"/>
          <p:cNvGrpSpPr>
            <a:grpSpLocks/>
          </p:cNvGrpSpPr>
          <p:nvPr/>
        </p:nvGrpSpPr>
        <p:grpSpPr bwMode="auto">
          <a:xfrm>
            <a:off x="1095375" y="3284538"/>
            <a:ext cx="3044825" cy="1420812"/>
            <a:chOff x="1095375" y="3284538"/>
            <a:chExt cx="2828925" cy="1420812"/>
          </a:xfrm>
        </p:grpSpPr>
        <p:sp>
          <p:nvSpPr>
            <p:cNvPr id="22561" name="Text Box 5"/>
            <p:cNvSpPr txBox="1">
              <a:spLocks noChangeArrowheads="1"/>
            </p:cNvSpPr>
            <p:nvPr/>
          </p:nvSpPr>
          <p:spPr bwMode="auto">
            <a:xfrm>
              <a:off x="1116013" y="3284538"/>
              <a:ext cx="280828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0" u="none" smtClean="0">
                  <a:solidFill>
                    <a:srgbClr val="0066FF"/>
                  </a:solidFill>
                  <a:latin typeface="Arial" pitchFamily="34" charset="0"/>
                  <a:cs typeface="Arial" pitchFamily="34" charset="0"/>
                </a:rPr>
                <a:t>high-power, high-contrast laser:  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0" u="none" smtClean="0">
                  <a:solidFill>
                    <a:srgbClr val="0066FF"/>
                  </a:solidFill>
                  <a:latin typeface="Arial" pitchFamily="34" charset="0"/>
                  <a:cs typeface="Arial" pitchFamily="34" charset="0"/>
                </a:rPr>
                <a:t>150-300 J, ~32 fs  (8.5-17 PW)                       </a:t>
              </a:r>
            </a:p>
          </p:txBody>
        </p:sp>
        <p:grpSp>
          <p:nvGrpSpPr>
            <p:cNvPr id="22562" name="Gruppieren 33"/>
            <p:cNvGrpSpPr>
              <a:grpSpLocks/>
            </p:cNvGrpSpPr>
            <p:nvPr/>
          </p:nvGrpSpPr>
          <p:grpSpPr bwMode="auto">
            <a:xfrm>
              <a:off x="1095375" y="4076700"/>
              <a:ext cx="1946275" cy="628650"/>
              <a:chOff x="1547664" y="2248049"/>
              <a:chExt cx="1944836" cy="628650"/>
            </a:xfrm>
          </p:grpSpPr>
          <p:sp>
            <p:nvSpPr>
              <p:cNvPr id="22563" name="Rechteck 126"/>
              <p:cNvSpPr>
                <a:spLocks noChangeArrowheads="1"/>
              </p:cNvSpPr>
              <p:nvPr/>
            </p:nvSpPr>
            <p:spPr bwMode="auto">
              <a:xfrm>
                <a:off x="1547664" y="2248049"/>
                <a:ext cx="1600200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600" smtClean="0">
                    <a:solidFill>
                      <a:srgbClr val="0066FF"/>
                    </a:solidFill>
                    <a:latin typeface="Arial" pitchFamily="34" charset="0"/>
                    <a:cs typeface="Arial" pitchFamily="34" charset="0"/>
                  </a:rPr>
                  <a:t>1.2</a:t>
                </a:r>
                <a:r>
                  <a:rPr lang="de-DE" sz="1600" baseline="30000" smtClean="0">
                    <a:solidFill>
                      <a:srgbClr val="0066FF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  <a:r>
                  <a:rPr lang="de-DE" sz="1600" smtClean="0">
                    <a:solidFill>
                      <a:srgbClr val="0066FF"/>
                    </a:solidFill>
                    <a:latin typeface="Arial" pitchFamily="34" charset="0"/>
                    <a:cs typeface="Arial" pitchFamily="34" charset="0"/>
                  </a:rPr>
                  <a:t>10</a:t>
                </a:r>
                <a:r>
                  <a:rPr lang="de-DE" sz="1600" baseline="30000" smtClean="0">
                    <a:solidFill>
                      <a:srgbClr val="0066FF"/>
                    </a:solidFill>
                    <a:latin typeface="Arial" pitchFamily="34" charset="0"/>
                    <a:cs typeface="Arial" pitchFamily="34" charset="0"/>
                  </a:rPr>
                  <a:t>23</a:t>
                </a:r>
                <a:r>
                  <a:rPr lang="de-DE" sz="1600" smtClean="0">
                    <a:solidFill>
                      <a:srgbClr val="0066FF"/>
                    </a:solidFill>
                    <a:latin typeface="Arial" pitchFamily="34" charset="0"/>
                    <a:cs typeface="Arial" pitchFamily="34" charset="0"/>
                  </a:rPr>
                  <a:t> W/cm</a:t>
                </a:r>
                <a:r>
                  <a:rPr lang="de-DE" sz="1600" baseline="30000" smtClean="0">
                    <a:solidFill>
                      <a:srgbClr val="0066FF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22564" name="Text Box 5"/>
              <p:cNvSpPr txBox="1">
                <a:spLocks noChangeArrowheads="1"/>
              </p:cNvSpPr>
              <p:nvPr/>
            </p:nvSpPr>
            <p:spPr bwMode="auto">
              <a:xfrm>
                <a:off x="1547813" y="2538562"/>
                <a:ext cx="1944687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4000" b="1" u="sng">
                    <a:solidFill>
                      <a:schemeClr val="bg2"/>
                    </a:solidFill>
                    <a:latin typeface="Comic Sans MS" pitchFamily="66" charset="0"/>
                  </a:defRPr>
                </a:lvl1pPr>
                <a:lvl2pPr marL="742950" indent="-285750">
                  <a:defRPr sz="4000" b="1" u="sng">
                    <a:solidFill>
                      <a:schemeClr val="bg2"/>
                    </a:solidFill>
                    <a:latin typeface="Comic Sans MS" pitchFamily="66" charset="0"/>
                  </a:defRPr>
                </a:lvl2pPr>
                <a:lvl3pPr marL="1143000" indent="-228600">
                  <a:defRPr sz="4000" b="1" u="sng">
                    <a:solidFill>
                      <a:schemeClr val="bg2"/>
                    </a:solidFill>
                    <a:latin typeface="Comic Sans MS" pitchFamily="66" charset="0"/>
                  </a:defRPr>
                </a:lvl3pPr>
                <a:lvl4pPr marL="1600200" indent="-228600">
                  <a:defRPr sz="4000" b="1" u="sng">
                    <a:solidFill>
                      <a:schemeClr val="bg2"/>
                    </a:solidFill>
                    <a:latin typeface="Comic Sans MS" pitchFamily="66" charset="0"/>
                  </a:defRPr>
                </a:lvl4pPr>
                <a:lvl5pPr marL="2057400" indent="-228600">
                  <a:defRPr sz="4000" b="1" u="sng">
                    <a:solidFill>
                      <a:schemeClr val="bg2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u="sng">
                    <a:solidFill>
                      <a:schemeClr val="bg2"/>
                    </a:solidFill>
                    <a:latin typeface="Comic Sans MS" pitchFamily="66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600" b="0" u="none" smtClean="0">
                    <a:solidFill>
                      <a:srgbClr val="0066FF"/>
                    </a:solidFill>
                    <a:latin typeface="Arial" pitchFamily="34" charset="0"/>
                    <a:cs typeface="Arial" pitchFamily="34" charset="0"/>
                  </a:rPr>
                  <a:t>focal diam. ~ 3 </a:t>
                </a:r>
                <a:r>
                  <a:rPr lang="de-DE" sz="1600" b="0" u="none" smtClean="0">
                    <a:solidFill>
                      <a:srgbClr val="0066FF"/>
                    </a:solidFill>
                    <a:latin typeface="Symbol" pitchFamily="18" charset="2"/>
                    <a:cs typeface="Arial" pitchFamily="34" charset="0"/>
                  </a:rPr>
                  <a:t>m</a:t>
                </a:r>
                <a:r>
                  <a:rPr lang="de-DE" sz="1600" b="0" u="none" smtClean="0">
                    <a:solidFill>
                      <a:srgbClr val="0066FF"/>
                    </a:solidFill>
                    <a:latin typeface="Arial" pitchFamily="34" charset="0"/>
                    <a:cs typeface="Arial" pitchFamily="34" charset="0"/>
                  </a:rPr>
                  <a:t>m</a:t>
                </a:r>
                <a:r>
                  <a:rPr lang="de-DE" sz="1600" smtClean="0">
                    <a:solidFill>
                      <a:srgbClr val="0066FF"/>
                    </a:solidFill>
                    <a:latin typeface="Arial" pitchFamily="34" charset="0"/>
                    <a:cs typeface="Arial" pitchFamily="34" charset="0"/>
                  </a:rPr>
                  <a:t>                       </a:t>
                </a:r>
              </a:p>
            </p:txBody>
          </p:sp>
        </p:grpSp>
      </p:grp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07950" y="692150"/>
            <a:ext cx="8467725" cy="3384550"/>
            <a:chOff x="107950" y="692150"/>
            <a:chExt cx="8467725" cy="3384550"/>
          </a:xfrm>
        </p:grpSpPr>
        <p:sp>
          <p:nvSpPr>
            <p:cNvPr id="48" name="Rectangle 21"/>
            <p:cNvSpPr>
              <a:spLocks noChangeArrowheads="1"/>
            </p:cNvSpPr>
            <p:nvPr/>
          </p:nvSpPr>
          <p:spPr bwMode="auto">
            <a:xfrm>
              <a:off x="6613525" y="1446213"/>
              <a:ext cx="230188" cy="2232025"/>
            </a:xfrm>
            <a:prstGeom prst="rect">
              <a:avLst/>
            </a:prstGeom>
            <a:solidFill>
              <a:srgbClr val="FF5050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de-DE" sz="4000" b="1" u="sng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Rectangle 17"/>
            <p:cNvSpPr>
              <a:spLocks noChangeArrowheads="1"/>
            </p:cNvSpPr>
            <p:nvPr/>
          </p:nvSpPr>
          <p:spPr bwMode="auto">
            <a:xfrm>
              <a:off x="6326188" y="1446213"/>
              <a:ext cx="288925" cy="2232025"/>
            </a:xfrm>
            <a:prstGeom prst="rect">
              <a:avLst/>
            </a:prstGeom>
            <a:solidFill>
              <a:srgbClr val="99CC00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de-DE" sz="4000" b="1" u="sng" dirty="0">
                <a:solidFill>
                  <a:srgbClr val="99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38" name="Line 23"/>
            <p:cNvSpPr>
              <a:spLocks noChangeShapeType="1"/>
            </p:cNvSpPr>
            <p:nvPr/>
          </p:nvSpPr>
          <p:spPr bwMode="auto">
            <a:xfrm flipV="1">
              <a:off x="6684963" y="2327275"/>
              <a:ext cx="82550" cy="244475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b="1" u="sng" smtClean="0">
                <a:solidFill>
                  <a:srgbClr val="000000"/>
                </a:solidFill>
              </a:endParaRPr>
            </a:p>
          </p:txBody>
        </p:sp>
        <p:sp>
          <p:nvSpPr>
            <p:cNvPr id="22539" name="Line 25"/>
            <p:cNvSpPr>
              <a:spLocks noChangeShapeType="1"/>
            </p:cNvSpPr>
            <p:nvPr/>
          </p:nvSpPr>
          <p:spPr bwMode="auto">
            <a:xfrm>
              <a:off x="6661150" y="2601913"/>
              <a:ext cx="96838" cy="234950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b="1" u="sng" smtClean="0">
                <a:solidFill>
                  <a:srgbClr val="000000"/>
                </a:solidFill>
              </a:endParaRPr>
            </a:p>
          </p:txBody>
        </p:sp>
        <p:sp>
          <p:nvSpPr>
            <p:cNvPr id="22540" name="Text Box 26"/>
            <p:cNvSpPr txBox="1">
              <a:spLocks noChangeArrowheads="1"/>
            </p:cNvSpPr>
            <p:nvPr/>
          </p:nvSpPr>
          <p:spPr bwMode="auto">
            <a:xfrm>
              <a:off x="6538913" y="1708150"/>
              <a:ext cx="109696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0" u="none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Fission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0" u="none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fragments</a:t>
              </a:r>
            </a:p>
          </p:txBody>
        </p:sp>
        <p:sp>
          <p:nvSpPr>
            <p:cNvPr id="22541" name="Text Box 27"/>
            <p:cNvSpPr txBox="1">
              <a:spLocks noChangeArrowheads="1"/>
            </p:cNvSpPr>
            <p:nvPr/>
          </p:nvSpPr>
          <p:spPr bwMode="auto">
            <a:xfrm>
              <a:off x="6873875" y="2409825"/>
              <a:ext cx="17018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0" u="none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Fusion products </a:t>
              </a:r>
            </a:p>
          </p:txBody>
        </p:sp>
        <p:sp>
          <p:nvSpPr>
            <p:cNvPr id="22542" name="Text Box 30"/>
            <p:cNvSpPr txBox="1">
              <a:spLocks noChangeArrowheads="1"/>
            </p:cNvSpPr>
            <p:nvPr/>
          </p:nvSpPr>
          <p:spPr bwMode="auto">
            <a:xfrm>
              <a:off x="6308725" y="692150"/>
              <a:ext cx="18637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800" u="none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Reaction target</a:t>
              </a:r>
            </a:p>
          </p:txBody>
        </p:sp>
        <p:sp>
          <p:nvSpPr>
            <p:cNvPr id="22543" name="Line 23"/>
            <p:cNvSpPr>
              <a:spLocks noChangeShapeType="1"/>
            </p:cNvSpPr>
            <p:nvPr/>
          </p:nvSpPr>
          <p:spPr bwMode="auto">
            <a:xfrm flipV="1">
              <a:off x="6442075" y="2389188"/>
              <a:ext cx="215900" cy="44450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b="1" u="sng" smtClean="0">
                <a:solidFill>
                  <a:srgbClr val="000000"/>
                </a:solidFill>
              </a:endParaRPr>
            </a:p>
          </p:txBody>
        </p:sp>
        <p:sp>
          <p:nvSpPr>
            <p:cNvPr id="22544" name="Line 25"/>
            <p:cNvSpPr>
              <a:spLocks noChangeShapeType="1"/>
            </p:cNvSpPr>
            <p:nvPr/>
          </p:nvSpPr>
          <p:spPr bwMode="auto">
            <a:xfrm>
              <a:off x="6413500" y="2490788"/>
              <a:ext cx="244475" cy="114300"/>
            </a:xfrm>
            <a:prstGeom prst="line">
              <a:avLst/>
            </a:prstGeom>
            <a:noFill/>
            <a:ln w="25400" cap="sq">
              <a:solidFill>
                <a:schemeClr val="bg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b="1" u="sng" smtClean="0">
                <a:solidFill>
                  <a:srgbClr val="000000"/>
                </a:solidFill>
              </a:endParaRPr>
            </a:p>
          </p:txBody>
        </p:sp>
        <p:sp>
          <p:nvSpPr>
            <p:cNvPr id="22545" name="Line 61"/>
            <p:cNvSpPr>
              <a:spLocks noChangeShapeType="1"/>
            </p:cNvSpPr>
            <p:nvPr/>
          </p:nvSpPr>
          <p:spPr bwMode="auto">
            <a:xfrm flipV="1">
              <a:off x="5289550" y="2605088"/>
              <a:ext cx="1439863" cy="288925"/>
            </a:xfrm>
            <a:prstGeom prst="line">
              <a:avLst/>
            </a:prstGeom>
            <a:noFill/>
            <a:ln w="25400">
              <a:solidFill>
                <a:srgbClr val="6699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b="1" u="sng" smtClean="0">
                <a:solidFill>
                  <a:srgbClr val="000000"/>
                </a:solidFill>
              </a:endParaRPr>
            </a:p>
          </p:txBody>
        </p:sp>
        <p:sp>
          <p:nvSpPr>
            <p:cNvPr id="22546" name="Textfeld 123"/>
            <p:cNvSpPr txBox="1">
              <a:spLocks noChangeArrowheads="1"/>
            </p:cNvSpPr>
            <p:nvPr/>
          </p:nvSpPr>
          <p:spPr bwMode="auto">
            <a:xfrm>
              <a:off x="6372225" y="1114425"/>
              <a:ext cx="168116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800" b="0" u="none" baseline="30000" smtClean="0">
                  <a:solidFill>
                    <a:srgbClr val="FF5050"/>
                  </a:solidFill>
                  <a:latin typeface="Arial" pitchFamily="34" charset="0"/>
                  <a:cs typeface="Arial" pitchFamily="34" charset="0"/>
                </a:rPr>
                <a:t>232</a:t>
              </a:r>
              <a:r>
                <a:rPr lang="de-DE" sz="1800" b="0" u="none" smtClean="0">
                  <a:solidFill>
                    <a:srgbClr val="FF5050"/>
                  </a:solidFill>
                  <a:latin typeface="Arial" pitchFamily="34" charset="0"/>
                  <a:cs typeface="Arial" pitchFamily="34" charset="0"/>
                </a:rPr>
                <a:t>Th:</a:t>
              </a:r>
              <a:r>
                <a:rPr lang="de-DE" sz="1800" b="0" u="none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800" b="0" u="none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~ 50</a:t>
              </a:r>
              <a:r>
                <a:rPr lang="de-DE" sz="1800" b="0" u="none" smtClean="0">
                  <a:solidFill>
                    <a:srgbClr val="FF0000"/>
                  </a:solidFill>
                  <a:latin typeface="Symbol" pitchFamily="18" charset="2"/>
                  <a:cs typeface="Arial" pitchFamily="34" charset="0"/>
                </a:rPr>
                <a:t>m</a:t>
              </a:r>
              <a:r>
                <a:rPr lang="de-DE" sz="1800" b="0" u="none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 </a:t>
              </a:r>
            </a:p>
          </p:txBody>
        </p:sp>
        <p:sp>
          <p:nvSpPr>
            <p:cNvPr id="22547" name="Line 60"/>
            <p:cNvSpPr>
              <a:spLocks noChangeShapeType="1"/>
            </p:cNvSpPr>
            <p:nvPr/>
          </p:nvSpPr>
          <p:spPr bwMode="auto">
            <a:xfrm flipV="1">
              <a:off x="6802438" y="2246313"/>
              <a:ext cx="1189037" cy="1905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b="1" u="sng" smtClean="0">
                <a:solidFill>
                  <a:srgbClr val="000000"/>
                </a:solidFill>
              </a:endParaRPr>
            </a:p>
          </p:txBody>
        </p:sp>
        <p:sp>
          <p:nvSpPr>
            <p:cNvPr id="22548" name="Line 60"/>
            <p:cNvSpPr>
              <a:spLocks noChangeShapeType="1"/>
            </p:cNvSpPr>
            <p:nvPr/>
          </p:nvSpPr>
          <p:spPr bwMode="auto">
            <a:xfrm>
              <a:off x="6792913" y="2735263"/>
              <a:ext cx="1223962" cy="142875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b="1" u="sng" smtClean="0">
                <a:solidFill>
                  <a:srgbClr val="000000"/>
                </a:solidFill>
              </a:endParaRPr>
            </a:p>
          </p:txBody>
        </p:sp>
        <p:sp>
          <p:nvSpPr>
            <p:cNvPr id="79" name="Ellipse 78"/>
            <p:cNvSpPr/>
            <p:nvPr/>
          </p:nvSpPr>
          <p:spPr bwMode="auto">
            <a:xfrm>
              <a:off x="6416675" y="2317750"/>
              <a:ext cx="503238" cy="504825"/>
            </a:xfrm>
            <a:prstGeom prst="ellipse">
              <a:avLst/>
            </a:prstGeom>
            <a:solidFill>
              <a:srgbClr val="000099">
                <a:alpha val="35000"/>
              </a:srgbClr>
            </a:solidFill>
            <a:ln w="12700" cap="sq" cmpd="sng" algn="ctr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4000" b="1" u="sng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" name="Text Box 43"/>
            <p:cNvSpPr txBox="1">
              <a:spLocks noChangeArrowheads="1"/>
            </p:cNvSpPr>
            <p:nvPr/>
          </p:nvSpPr>
          <p:spPr bwMode="auto">
            <a:xfrm>
              <a:off x="6013450" y="3706813"/>
              <a:ext cx="1511300" cy="36988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dirty="0">
                  <a:solidFill>
                    <a:srgbClr val="99CC00"/>
                  </a:solidFill>
                  <a:latin typeface="Arial" pitchFamily="34" charset="0"/>
                  <a:cs typeface="Arial" pitchFamily="34" charset="0"/>
                </a:rPr>
                <a:t>CH</a:t>
              </a:r>
              <a:r>
                <a:rPr lang="de-DE" baseline="-25000" dirty="0">
                  <a:solidFill>
                    <a:srgbClr val="99CC00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de-DE" dirty="0">
                  <a:solidFill>
                    <a:srgbClr val="99CC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>
                  <a:solidFill>
                    <a:srgbClr val="99CC00"/>
                  </a:solidFill>
                  <a:latin typeface="Arial" pitchFamily="34" charset="0"/>
                  <a:cs typeface="Arial" pitchFamily="34" charset="0"/>
                </a:rPr>
                <a:t>~ 70 </a:t>
              </a:r>
              <a:r>
                <a:rPr lang="de-DE" dirty="0">
                  <a:solidFill>
                    <a:srgbClr val="99CC00"/>
                  </a:solidFill>
                  <a:latin typeface="Symbol" pitchFamily="18" charset="2"/>
                  <a:cs typeface="Arial" pitchFamily="34" charset="0"/>
                </a:rPr>
                <a:t>m</a:t>
              </a:r>
              <a:r>
                <a:rPr lang="de-DE" dirty="0">
                  <a:solidFill>
                    <a:srgbClr val="99CC00"/>
                  </a:solidFill>
                  <a:latin typeface="Arial" pitchFamily="34" charset="0"/>
                  <a:cs typeface="Arial" pitchFamily="34" charset="0"/>
                </a:rPr>
                <a:t>m</a:t>
              </a:r>
            </a:p>
          </p:txBody>
        </p:sp>
        <p:sp>
          <p:nvSpPr>
            <p:cNvPr id="22551" name="Textfeld 112"/>
            <p:cNvSpPr txBox="1">
              <a:spLocks noChangeArrowheads="1"/>
            </p:cNvSpPr>
            <p:nvPr/>
          </p:nvSpPr>
          <p:spPr bwMode="auto">
            <a:xfrm>
              <a:off x="107950" y="2381250"/>
              <a:ext cx="266223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u="none" smtClean="0">
                  <a:solidFill>
                    <a:srgbClr val="008000"/>
                  </a:solidFill>
                </a:rPr>
                <a:t>conventional stopping:</a:t>
              </a:r>
              <a:endParaRPr lang="de-DE" sz="2000" b="0" u="none" smtClean="0">
                <a:solidFill>
                  <a:srgbClr val="008000"/>
                </a:solidFill>
              </a:endParaRPr>
            </a:p>
          </p:txBody>
        </p:sp>
        <p:sp>
          <p:nvSpPr>
            <p:cNvPr id="85" name="Line 10"/>
            <p:cNvSpPr>
              <a:spLocks noChangeShapeType="1"/>
            </p:cNvSpPr>
            <p:nvPr/>
          </p:nvSpPr>
          <p:spPr bwMode="auto">
            <a:xfrm flipV="1">
              <a:off x="5518150" y="2343150"/>
              <a:ext cx="720725" cy="635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dash"/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de-DE" sz="4000" b="1" u="sng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53" name="Text Box 11"/>
            <p:cNvSpPr txBox="1">
              <a:spLocks noChangeArrowheads="1"/>
            </p:cNvSpPr>
            <p:nvPr/>
          </p:nvSpPr>
          <p:spPr bwMode="auto">
            <a:xfrm>
              <a:off x="5443538" y="1973263"/>
              <a:ext cx="78579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400" b="0" u="none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&lt; 1 mm</a:t>
              </a:r>
            </a:p>
          </p:txBody>
        </p:sp>
        <p:sp>
          <p:nvSpPr>
            <p:cNvPr id="87" name="Rectangle 28"/>
            <p:cNvSpPr>
              <a:spLocks noChangeArrowheads="1"/>
            </p:cNvSpPr>
            <p:nvPr/>
          </p:nvSpPr>
          <p:spPr bwMode="auto">
            <a:xfrm>
              <a:off x="5249863" y="2298700"/>
              <a:ext cx="142875" cy="671513"/>
            </a:xfrm>
            <a:prstGeom prst="rect">
              <a:avLst/>
            </a:prstGeom>
            <a:solidFill>
              <a:srgbClr val="669900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de-DE" sz="4000" b="1" u="sng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55" name="Text Box 31"/>
            <p:cNvSpPr txBox="1">
              <a:spLocks noChangeArrowheads="1"/>
            </p:cNvSpPr>
            <p:nvPr/>
          </p:nvSpPr>
          <p:spPr bwMode="auto">
            <a:xfrm>
              <a:off x="3903663" y="692150"/>
              <a:ext cx="21082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800" u="none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Production target</a:t>
              </a:r>
            </a:p>
          </p:txBody>
        </p:sp>
        <p:sp>
          <p:nvSpPr>
            <p:cNvPr id="89" name="Rectangle 33"/>
            <p:cNvSpPr>
              <a:spLocks noChangeArrowheads="1"/>
            </p:cNvSpPr>
            <p:nvPr/>
          </p:nvSpPr>
          <p:spPr bwMode="auto">
            <a:xfrm>
              <a:off x="5049838" y="2303463"/>
              <a:ext cx="209550" cy="674687"/>
            </a:xfrm>
            <a:prstGeom prst="rect">
              <a:avLst/>
            </a:prstGeom>
            <a:solidFill>
              <a:srgbClr val="FF5050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de-DE" sz="4000" b="1" u="sng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57" name="Text Box 42"/>
            <p:cNvSpPr txBox="1">
              <a:spLocks noChangeArrowheads="1"/>
            </p:cNvSpPr>
            <p:nvPr/>
          </p:nvSpPr>
          <p:spPr bwMode="auto">
            <a:xfrm>
              <a:off x="4521200" y="3059113"/>
              <a:ext cx="15001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1pPr>
              <a:lvl2pPr marL="742950" indent="-28575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2pPr>
              <a:lvl3pPr marL="11430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3pPr>
              <a:lvl4pPr marL="16002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4pPr>
              <a:lvl5pPr marL="2057400" indent="-228600"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u="sng">
                  <a:solidFill>
                    <a:schemeClr val="bg2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800" b="0" u="none" smtClean="0">
                  <a:solidFill>
                    <a:srgbClr val="669900"/>
                  </a:solidFill>
                  <a:latin typeface="Arial" pitchFamily="34" charset="0"/>
                  <a:cs typeface="Arial" pitchFamily="34" charset="0"/>
                </a:rPr>
                <a:t>CD</a:t>
              </a:r>
              <a:r>
                <a:rPr lang="de-DE" sz="1800" b="0" u="none" baseline="-25000" smtClean="0">
                  <a:solidFill>
                    <a:srgbClr val="669900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de-DE" sz="1800" b="0" u="none" smtClean="0">
                  <a:solidFill>
                    <a:srgbClr val="669900"/>
                  </a:solidFill>
                  <a:latin typeface="Arial" pitchFamily="34" charset="0"/>
                  <a:cs typeface="Arial" pitchFamily="34" charset="0"/>
                </a:rPr>
                <a:t>: 520 nm</a:t>
              </a:r>
            </a:p>
          </p:txBody>
        </p:sp>
        <p:sp>
          <p:nvSpPr>
            <p:cNvPr id="22558" name="Rechteck 124"/>
            <p:cNvSpPr>
              <a:spLocks noChangeArrowheads="1"/>
            </p:cNvSpPr>
            <p:nvPr/>
          </p:nvSpPr>
          <p:spPr bwMode="auto">
            <a:xfrm>
              <a:off x="4424363" y="1676400"/>
              <a:ext cx="17335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baseline="30000" smtClean="0">
                  <a:solidFill>
                    <a:srgbClr val="FF5050"/>
                  </a:solidFill>
                  <a:latin typeface="Arial" pitchFamily="34" charset="0"/>
                  <a:cs typeface="Arial" pitchFamily="34" charset="0"/>
                </a:rPr>
                <a:t>232</a:t>
              </a:r>
              <a:r>
                <a:rPr lang="de-DE" smtClean="0">
                  <a:solidFill>
                    <a:srgbClr val="FF5050"/>
                  </a:solidFill>
                  <a:latin typeface="Arial" pitchFamily="34" charset="0"/>
                  <a:cs typeface="Arial" pitchFamily="34" charset="0"/>
                </a:rPr>
                <a:t>Th:  560 nm </a:t>
              </a:r>
            </a:p>
          </p:txBody>
        </p:sp>
        <p:sp>
          <p:nvSpPr>
            <p:cNvPr id="93" name="Pfeil nach rechts 92"/>
            <p:cNvSpPr/>
            <p:nvPr/>
          </p:nvSpPr>
          <p:spPr>
            <a:xfrm>
              <a:off x="3162300" y="2349500"/>
              <a:ext cx="1697038" cy="4603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4000" b="1" u="sng">
                <a:solidFill>
                  <a:srgbClr val="FFFFFF"/>
                </a:solidFill>
              </a:endParaRPr>
            </a:p>
          </p:txBody>
        </p:sp>
        <p:sp>
          <p:nvSpPr>
            <p:cNvPr id="22560" name="Line 61"/>
            <p:cNvSpPr>
              <a:spLocks noChangeShapeType="1"/>
            </p:cNvSpPr>
            <p:nvPr/>
          </p:nvSpPr>
          <p:spPr bwMode="auto">
            <a:xfrm>
              <a:off x="5065713" y="2349500"/>
              <a:ext cx="1365250" cy="123825"/>
            </a:xfrm>
            <a:prstGeom prst="line">
              <a:avLst/>
            </a:prstGeom>
            <a:noFill/>
            <a:ln w="25400">
              <a:solidFill>
                <a:srgbClr val="FF505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000" b="1" u="sng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2534" name="Fußzeilenplatzhalter 1"/>
          <p:cNvSpPr>
            <a:spLocks noGrp="1"/>
          </p:cNvSpPr>
          <p:nvPr>
            <p:ph type="ftr" sz="quarter" idx="10"/>
          </p:nvPr>
        </p:nvSpPr>
        <p:spPr bwMode="auto">
          <a:xfrm>
            <a:off x="4643438" y="6597650"/>
            <a:ext cx="4454525" cy="26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de-DE" sz="1000" b="0" u="none" smtClean="0">
                <a:solidFill>
                  <a:srgbClr val="000000"/>
                </a:solidFill>
              </a:rPr>
              <a:t>ELI-NP Workshop: Laser Experiments, Bucharest, June 27/28, 2013</a:t>
            </a:r>
            <a:endParaRPr lang="en-US" sz="1000" b="0" u="none" smtClean="0">
              <a:solidFill>
                <a:srgbClr val="000000"/>
              </a:solidFill>
            </a:endParaRPr>
          </a:p>
        </p:txBody>
      </p:sp>
      <p:sp>
        <p:nvSpPr>
          <p:cNvPr id="22535" name="TextBox 3"/>
          <p:cNvSpPr txBox="1">
            <a:spLocks noChangeArrowheads="1"/>
          </p:cNvSpPr>
          <p:nvPr/>
        </p:nvSpPr>
        <p:spPr bwMode="auto">
          <a:xfrm>
            <a:off x="-33338" y="6326188"/>
            <a:ext cx="4629151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0" u="none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D. Habs, PT et al., Appl. Phys. B 103, 471 (2011)</a:t>
            </a:r>
            <a:endParaRPr lang="de-DE" sz="1600" b="0" u="none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52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66" name="Text Box 18"/>
          <p:cNvSpPr txBox="1">
            <a:spLocks noChangeArrowheads="1"/>
          </p:cNvSpPr>
          <p:nvPr/>
        </p:nvSpPr>
        <p:spPr bwMode="auto">
          <a:xfrm>
            <a:off x="1403350" y="44450"/>
            <a:ext cx="6048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Towards N=126 Waiting Point</a:t>
            </a:r>
            <a:endParaRPr lang="en-US" sz="2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MS PGothic" pitchFamily="34" charset="-128"/>
              <a:sym typeface="Symbol" pitchFamily="18" charset="2"/>
            </a:endParaRPr>
          </a:p>
        </p:txBody>
      </p:sp>
      <p:sp>
        <p:nvSpPr>
          <p:cNvPr id="24579" name="Text Box 19"/>
          <p:cNvSpPr txBox="1">
            <a:spLocks noChangeArrowheads="1"/>
          </p:cNvSpPr>
          <p:nvPr/>
        </p:nvSpPr>
        <p:spPr bwMode="auto">
          <a:xfrm>
            <a:off x="34925" y="981075"/>
            <a:ext cx="8232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Ø"/>
            </a:pPr>
            <a:r>
              <a:rPr lang="de-DE" sz="2000" b="0" u="none" smtClean="0">
                <a:solidFill>
                  <a:srgbClr val="009900"/>
                </a:solidFill>
              </a:rPr>
              <a:t> r process path: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b="0" u="none" smtClean="0">
                <a:solidFill>
                  <a:srgbClr val="009900"/>
                </a:solidFill>
              </a:rPr>
              <a:t>    </a:t>
            </a:r>
            <a:r>
              <a:rPr lang="de-DE" sz="2000" b="0" u="none" smtClean="0">
                <a:solidFill>
                  <a:srgbClr val="000000"/>
                </a:solidFill>
              </a:rPr>
              <a:t>- known isotopes ~15 neutrons away from r-process path (Z≈ 70)</a:t>
            </a:r>
          </a:p>
        </p:txBody>
      </p:sp>
      <p:grpSp>
        <p:nvGrpSpPr>
          <p:cNvPr id="24580" name="Gruppieren 17"/>
          <p:cNvGrpSpPr>
            <a:grpSpLocks/>
          </p:cNvGrpSpPr>
          <p:nvPr/>
        </p:nvGrpSpPr>
        <p:grpSpPr bwMode="auto">
          <a:xfrm>
            <a:off x="4195763" y="4786313"/>
            <a:ext cx="161925" cy="966787"/>
            <a:chOff x="4821238" y="4953000"/>
            <a:chExt cx="231778" cy="1047767"/>
          </a:xfrm>
        </p:grpSpPr>
        <p:sp>
          <p:nvSpPr>
            <p:cNvPr id="334876" name="Line 28"/>
            <p:cNvSpPr>
              <a:spLocks noChangeShapeType="1"/>
            </p:cNvSpPr>
            <p:nvPr/>
          </p:nvSpPr>
          <p:spPr bwMode="auto">
            <a:xfrm rot="10800000" flipH="1">
              <a:off x="4821238" y="5997326"/>
              <a:ext cx="218144" cy="0"/>
            </a:xfrm>
            <a:prstGeom prst="line">
              <a:avLst/>
            </a:prstGeom>
            <a:noFill/>
            <a:ln w="19050" cap="sq">
              <a:solidFill>
                <a:srgbClr val="0099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4000" b="1" u="sng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4877" name="Line 29"/>
            <p:cNvSpPr>
              <a:spLocks noChangeShapeType="1"/>
            </p:cNvSpPr>
            <p:nvPr/>
          </p:nvSpPr>
          <p:spPr bwMode="auto">
            <a:xfrm rot="10800000">
              <a:off x="5053016" y="4956441"/>
              <a:ext cx="0" cy="1044326"/>
            </a:xfrm>
            <a:prstGeom prst="line">
              <a:avLst/>
            </a:prstGeom>
            <a:noFill/>
            <a:ln w="19050" cap="sq">
              <a:solidFill>
                <a:srgbClr val="0099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4000" b="1" u="sng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4878" name="Line 30"/>
            <p:cNvSpPr>
              <a:spLocks noChangeShapeType="1"/>
            </p:cNvSpPr>
            <p:nvPr/>
          </p:nvSpPr>
          <p:spPr bwMode="auto">
            <a:xfrm rot="10800000" flipH="1">
              <a:off x="4821238" y="4953000"/>
              <a:ext cx="218144" cy="0"/>
            </a:xfrm>
            <a:prstGeom prst="line">
              <a:avLst/>
            </a:prstGeom>
            <a:noFill/>
            <a:ln w="19050" cap="sq">
              <a:solidFill>
                <a:srgbClr val="0099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4000" b="1" u="sng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4581" name="Text Box 23"/>
          <p:cNvSpPr txBox="1">
            <a:spLocks noChangeArrowheads="1"/>
          </p:cNvSpPr>
          <p:nvPr/>
        </p:nvSpPr>
        <p:spPr bwMode="auto">
          <a:xfrm>
            <a:off x="1857375" y="4714875"/>
            <a:ext cx="558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b="0" u="none" smtClean="0">
                <a:solidFill>
                  <a:srgbClr val="330099"/>
                </a:solidFill>
              </a:rPr>
              <a:t>0.5</a:t>
            </a:r>
          </a:p>
        </p:txBody>
      </p:sp>
      <p:pic>
        <p:nvPicPr>
          <p:cNvPr id="24582" name="Picture 45" descr="chart-n126-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143125"/>
            <a:ext cx="44291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 Box 24"/>
          <p:cNvSpPr txBox="1">
            <a:spLocks noChangeArrowheads="1"/>
          </p:cNvSpPr>
          <p:nvPr/>
        </p:nvSpPr>
        <p:spPr bwMode="auto">
          <a:xfrm>
            <a:off x="2843213" y="4572000"/>
            <a:ext cx="517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b="0" u="none" smtClean="0">
                <a:solidFill>
                  <a:srgbClr val="330099"/>
                </a:solidFill>
              </a:rPr>
              <a:t>0.1</a:t>
            </a:r>
          </a:p>
        </p:txBody>
      </p:sp>
      <p:sp>
        <p:nvSpPr>
          <p:cNvPr id="24584" name="Text Box 47"/>
          <p:cNvSpPr txBox="1">
            <a:spLocks noChangeArrowheads="1"/>
          </p:cNvSpPr>
          <p:nvPr/>
        </p:nvSpPr>
        <p:spPr bwMode="auto">
          <a:xfrm>
            <a:off x="928688" y="4643438"/>
            <a:ext cx="298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800" b="0" u="none" smtClean="0">
                <a:solidFill>
                  <a:srgbClr val="330099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24585" name="Text Box 118"/>
          <p:cNvSpPr txBox="1">
            <a:spLocks noChangeArrowheads="1"/>
          </p:cNvSpPr>
          <p:nvPr/>
        </p:nvSpPr>
        <p:spPr bwMode="auto">
          <a:xfrm>
            <a:off x="5072063" y="3357563"/>
            <a:ext cx="4071937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Ø"/>
            </a:pPr>
            <a:r>
              <a:rPr lang="de-DE" sz="2000" b="0" u="none" smtClean="0">
                <a:solidFill>
                  <a:srgbClr val="009900"/>
                </a:solidFill>
              </a:rPr>
              <a:t> visions: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2000" b="0" u="none" smtClean="0">
                <a:solidFill>
                  <a:srgbClr val="000000"/>
                </a:solidFill>
              </a:rPr>
              <a:t> test predictions: r process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b="0" u="none" smtClean="0">
                <a:solidFill>
                  <a:srgbClr val="000000"/>
                </a:solidFill>
              </a:rPr>
              <a:t>  branch to long-lived (~ 10</a:t>
            </a:r>
            <a:r>
              <a:rPr lang="de-DE" sz="2000" b="0" u="none" baseline="30000" smtClean="0">
                <a:solidFill>
                  <a:srgbClr val="000000"/>
                </a:solidFill>
              </a:rPr>
              <a:t>9</a:t>
            </a:r>
            <a:r>
              <a:rPr lang="de-DE" sz="2000" b="0" u="none" smtClean="0">
                <a:solidFill>
                  <a:srgbClr val="000000"/>
                </a:solidFill>
              </a:rPr>
              <a:t> a)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b="0" u="none" smtClean="0">
                <a:solidFill>
                  <a:srgbClr val="000000"/>
                </a:solidFill>
              </a:rPr>
              <a:t>  superheavies (Z≥110)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b="0" u="none" smtClean="0">
                <a:solidFill>
                  <a:srgbClr val="000000"/>
                </a:solidFill>
              </a:rPr>
              <a:t>  </a:t>
            </a:r>
            <a:r>
              <a:rPr lang="de-DE" sz="2000" b="0" u="none" smtClean="0">
                <a:solidFill>
                  <a:srgbClr val="000000"/>
                </a:solidFill>
                <a:sym typeface="Wingdings" pitchFamily="2" charset="2"/>
              </a:rPr>
              <a:t> search in nature ?</a:t>
            </a:r>
            <a:endParaRPr lang="de-DE" sz="2000" b="0" u="none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2000" b="0" u="none" smtClean="0">
                <a:solidFill>
                  <a:srgbClr val="000000"/>
                </a:solidFill>
              </a:rPr>
              <a:t> improve formation predictions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b="0" u="none" smtClean="0">
                <a:solidFill>
                  <a:srgbClr val="000000"/>
                </a:solidFill>
              </a:rPr>
              <a:t>  for U, Th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2000" b="0" u="none" smtClean="0">
                <a:solidFill>
                  <a:srgbClr val="000000"/>
                </a:solidFill>
              </a:rPr>
              <a:t> recycling of fission fragments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b="0" u="none" smtClean="0">
                <a:solidFill>
                  <a:srgbClr val="000000"/>
                </a:solidFill>
              </a:rPr>
              <a:t>  in r-process loops ?</a:t>
            </a:r>
          </a:p>
        </p:txBody>
      </p:sp>
      <p:sp>
        <p:nvSpPr>
          <p:cNvPr id="24586" name="Text Box 114"/>
          <p:cNvSpPr txBox="1">
            <a:spLocks noChangeArrowheads="1"/>
          </p:cNvSpPr>
          <p:nvPr/>
        </p:nvSpPr>
        <p:spPr bwMode="auto">
          <a:xfrm>
            <a:off x="5253038" y="2565400"/>
            <a:ext cx="31527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b="0" u="none" smtClean="0">
                <a:solidFill>
                  <a:srgbClr val="000000"/>
                </a:solidFill>
              </a:rPr>
              <a:t>- lifetime measurements: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b="0" u="none" smtClean="0">
                <a:solidFill>
                  <a:srgbClr val="000000"/>
                </a:solidFill>
              </a:rPr>
              <a:t>  already with ~ 10 pps</a:t>
            </a:r>
          </a:p>
        </p:txBody>
      </p:sp>
      <p:sp>
        <p:nvSpPr>
          <p:cNvPr id="24587" name="Text Box 117"/>
          <p:cNvSpPr txBox="1">
            <a:spLocks noChangeArrowheads="1"/>
          </p:cNvSpPr>
          <p:nvPr/>
        </p:nvSpPr>
        <p:spPr bwMode="auto">
          <a:xfrm>
            <a:off x="5018088" y="1897063"/>
            <a:ext cx="3962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Ø"/>
            </a:pPr>
            <a:r>
              <a:rPr lang="de-DE" sz="2000" b="0" u="none" smtClean="0">
                <a:solidFill>
                  <a:srgbClr val="009900"/>
                </a:solidFill>
              </a:rPr>
              <a:t> measure: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b="0" u="none" smtClean="0">
                <a:solidFill>
                  <a:srgbClr val="000000"/>
                </a:solidFill>
              </a:rPr>
              <a:t>   - masses, lifetimes, structure</a:t>
            </a:r>
          </a:p>
        </p:txBody>
      </p:sp>
      <p:sp>
        <p:nvSpPr>
          <p:cNvPr id="24588" name="Text Box 25"/>
          <p:cNvSpPr txBox="1">
            <a:spLocks noChangeArrowheads="1"/>
          </p:cNvSpPr>
          <p:nvPr/>
        </p:nvSpPr>
        <p:spPr bwMode="auto">
          <a:xfrm>
            <a:off x="2786063" y="1752600"/>
            <a:ext cx="162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b="0" u="none" smtClean="0">
                <a:solidFill>
                  <a:srgbClr val="330099"/>
                </a:solidFill>
              </a:rPr>
              <a:t>0.001</a:t>
            </a:r>
            <a:r>
              <a:rPr lang="de-DE" sz="2400" b="0" u="none" smtClean="0">
                <a:solidFill>
                  <a:srgbClr val="330099"/>
                </a:solidFill>
                <a:latin typeface="Symbol" pitchFamily="18" charset="2"/>
              </a:rPr>
              <a:t> s</a:t>
            </a:r>
            <a:r>
              <a:rPr lang="de-DE" sz="2000" b="0" u="none" baseline="-25000" smtClean="0">
                <a:solidFill>
                  <a:srgbClr val="330099"/>
                </a:solidFill>
              </a:rPr>
              <a:t>fisfus</a:t>
            </a:r>
          </a:p>
        </p:txBody>
      </p:sp>
      <p:sp>
        <p:nvSpPr>
          <p:cNvPr id="24589" name="Text Box 26"/>
          <p:cNvSpPr txBox="1">
            <a:spLocks noChangeArrowheads="1"/>
          </p:cNvSpPr>
          <p:nvPr/>
        </p:nvSpPr>
        <p:spPr bwMode="auto">
          <a:xfrm>
            <a:off x="4276725" y="4857750"/>
            <a:ext cx="866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b="0" u="none" smtClean="0">
                <a:solidFill>
                  <a:srgbClr val="006600"/>
                </a:solidFill>
              </a:rPr>
              <a:t>key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b="0" u="none" smtClean="0">
                <a:solidFill>
                  <a:srgbClr val="006600"/>
                </a:solidFill>
              </a:rPr>
              <a:t>nuclei</a:t>
            </a:r>
          </a:p>
        </p:txBody>
      </p:sp>
      <p:sp>
        <p:nvSpPr>
          <p:cNvPr id="24590" name="Fußzeilenplatzhalter 1"/>
          <p:cNvSpPr>
            <a:spLocks noGrp="1"/>
          </p:cNvSpPr>
          <p:nvPr>
            <p:ph type="ftr" sz="quarter" idx="10"/>
          </p:nvPr>
        </p:nvSpPr>
        <p:spPr bwMode="auto">
          <a:xfrm>
            <a:off x="4643438" y="6597650"/>
            <a:ext cx="4454525" cy="26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1pPr>
            <a:lvl2pPr marL="742950" indent="-28575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2pPr>
            <a:lvl3pPr marL="11430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3pPr>
            <a:lvl4pPr marL="16002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4pPr>
            <a:lvl5pPr marL="2057400" indent="-228600"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bg2"/>
                </a:solidFill>
                <a:latin typeface="Comic Sans MS" pitchFamily="66" charset="0"/>
              </a:defRPr>
            </a:lvl9pPr>
          </a:lstStyle>
          <a:p>
            <a:r>
              <a:rPr lang="de-DE" sz="1000" b="0" u="none" smtClean="0">
                <a:solidFill>
                  <a:srgbClr val="000000"/>
                </a:solidFill>
              </a:rPr>
              <a:t>ELI-NP Workshop: Laser Experiments, Bucharest, June 27/28, 2013</a:t>
            </a:r>
            <a:endParaRPr lang="en-US" sz="1000" b="0" u="non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57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E8965-E465-44B7-9268-F7296DE5F0AA}" type="datetime1">
              <a:rPr lang="en-US" smtClean="0"/>
              <a:pPr/>
              <a:t>8/19/2013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XXXV Reuniao de Fisica Nuclear no Brasil - Roeder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 bwMode="auto">
          <a:xfrm>
            <a:off x="70104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EB9B6-BB93-442F-88A1-259E8F10D3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71463"/>
            <a:ext cx="8686800" cy="51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457200" y="5486400"/>
            <a:ext cx="304800" cy="304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457200" y="5943600"/>
            <a:ext cx="304800" cy="3048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5410200" y="54864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5410200" y="5943600"/>
            <a:ext cx="304800" cy="3048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98525" y="5446713"/>
            <a:ext cx="24095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ISOL (currently)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898525" y="5957888"/>
            <a:ext cx="28705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In-Flight (currently)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873750" y="5446713"/>
            <a:ext cx="20007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ISOL (future)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5867400" y="5867400"/>
            <a:ext cx="24617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In-Flight (future)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Oval 13"/>
          <p:cNvSpPr>
            <a:spLocks noChangeArrowheads="1"/>
          </p:cNvSpPr>
          <p:nvPr/>
        </p:nvSpPr>
        <p:spPr bwMode="auto">
          <a:xfrm>
            <a:off x="4572000" y="1447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5105400" y="1600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4876800" y="1447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16"/>
          <p:cNvSpPr>
            <a:spLocks noChangeArrowheads="1"/>
          </p:cNvSpPr>
          <p:nvPr/>
        </p:nvSpPr>
        <p:spPr bwMode="auto">
          <a:xfrm>
            <a:off x="4495800" y="20574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17"/>
          <p:cNvSpPr>
            <a:spLocks noChangeArrowheads="1"/>
          </p:cNvSpPr>
          <p:nvPr/>
        </p:nvSpPr>
        <p:spPr bwMode="auto">
          <a:xfrm>
            <a:off x="4267200" y="20574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4324350" y="1981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4648200" y="1905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>
            <a:off x="4572000" y="2362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Oval 21"/>
          <p:cNvSpPr>
            <a:spLocks noChangeArrowheads="1"/>
          </p:cNvSpPr>
          <p:nvPr/>
        </p:nvSpPr>
        <p:spPr bwMode="auto">
          <a:xfrm>
            <a:off x="4319588" y="2162175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23"/>
          <p:cNvSpPr>
            <a:spLocks noChangeArrowheads="1"/>
          </p:cNvSpPr>
          <p:nvPr/>
        </p:nvSpPr>
        <p:spPr bwMode="auto">
          <a:xfrm>
            <a:off x="1143000" y="1981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24"/>
          <p:cNvSpPr>
            <a:spLocks noChangeArrowheads="1"/>
          </p:cNvSpPr>
          <p:nvPr/>
        </p:nvSpPr>
        <p:spPr bwMode="auto">
          <a:xfrm>
            <a:off x="4419600" y="1905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25"/>
          <p:cNvSpPr>
            <a:spLocks noChangeArrowheads="1"/>
          </p:cNvSpPr>
          <p:nvPr/>
        </p:nvSpPr>
        <p:spPr bwMode="auto">
          <a:xfrm>
            <a:off x="4191000" y="2057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26"/>
          <p:cNvSpPr>
            <a:spLocks noChangeArrowheads="1"/>
          </p:cNvSpPr>
          <p:nvPr/>
        </p:nvSpPr>
        <p:spPr bwMode="auto">
          <a:xfrm>
            <a:off x="7620000" y="2438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27"/>
          <p:cNvSpPr>
            <a:spLocks noChangeArrowheads="1"/>
          </p:cNvSpPr>
          <p:nvPr/>
        </p:nvSpPr>
        <p:spPr bwMode="auto">
          <a:xfrm>
            <a:off x="2057400" y="2286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4191000" y="2133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29"/>
          <p:cNvSpPr>
            <a:spLocks noChangeArrowheads="1"/>
          </p:cNvSpPr>
          <p:nvPr/>
        </p:nvSpPr>
        <p:spPr bwMode="auto">
          <a:xfrm>
            <a:off x="4452938" y="2209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Oval 30"/>
          <p:cNvSpPr>
            <a:spLocks noChangeArrowheads="1"/>
          </p:cNvSpPr>
          <p:nvPr/>
        </p:nvSpPr>
        <p:spPr bwMode="auto">
          <a:xfrm>
            <a:off x="4495800" y="1828800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6"/>
          <p:cNvSpPr>
            <a:spLocks noChangeArrowheads="1"/>
          </p:cNvSpPr>
          <p:nvPr/>
        </p:nvSpPr>
        <p:spPr bwMode="auto">
          <a:xfrm>
            <a:off x="6705600" y="2362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26"/>
          <p:cNvSpPr>
            <a:spLocks noChangeArrowheads="1"/>
          </p:cNvSpPr>
          <p:nvPr/>
        </p:nvSpPr>
        <p:spPr bwMode="auto">
          <a:xfrm>
            <a:off x="1905000" y="2514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5"/>
          <p:cNvSpPr>
            <a:spLocks noChangeArrowheads="1"/>
          </p:cNvSpPr>
          <p:nvPr/>
        </p:nvSpPr>
        <p:spPr bwMode="auto">
          <a:xfrm>
            <a:off x="2209800" y="2362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29"/>
          <p:cNvSpPr>
            <a:spLocks noChangeArrowheads="1"/>
          </p:cNvSpPr>
          <p:nvPr/>
        </p:nvSpPr>
        <p:spPr bwMode="auto">
          <a:xfrm>
            <a:off x="2133600" y="2133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26"/>
          <p:cNvSpPr>
            <a:spLocks noChangeArrowheads="1"/>
          </p:cNvSpPr>
          <p:nvPr/>
        </p:nvSpPr>
        <p:spPr bwMode="auto">
          <a:xfrm>
            <a:off x="3048000" y="3886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26"/>
          <p:cNvSpPr>
            <a:spLocks noChangeArrowheads="1"/>
          </p:cNvSpPr>
          <p:nvPr/>
        </p:nvSpPr>
        <p:spPr bwMode="auto">
          <a:xfrm>
            <a:off x="2133600" y="2590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 bwMode="auto">
          <a:xfrm rot="16200000" flipV="1">
            <a:off x="3200400" y="4038600"/>
            <a:ext cx="304800" cy="304800"/>
          </a:xfrm>
          <a:prstGeom prst="straightConnector1">
            <a:avLst/>
          </a:prstGeom>
          <a:noFill/>
          <a:ln w="444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outerShdw dist="45791" dir="2021404" algn="ctr" rotWithShape="0">
              <a:srgbClr val="B2B2B2">
                <a:alpha val="80000"/>
              </a:srgbClr>
            </a:outerShdw>
          </a:effectLst>
        </p:spPr>
      </p:cxnSp>
      <p:sp>
        <p:nvSpPr>
          <p:cNvPr id="43" name="Oval 30"/>
          <p:cNvSpPr>
            <a:spLocks noChangeArrowheads="1"/>
          </p:cNvSpPr>
          <p:nvPr/>
        </p:nvSpPr>
        <p:spPr bwMode="auto">
          <a:xfrm>
            <a:off x="7239000" y="2438400"/>
            <a:ext cx="152400" cy="152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124200" y="4267200"/>
            <a:ext cx="13388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IFUSP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Sao Paulo,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Brazil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4800" y="2971800"/>
            <a:ext cx="1493486" cy="707886"/>
          </a:xfrm>
          <a:prstGeom prst="rect">
            <a:avLst/>
          </a:prstGeom>
          <a:noFill/>
          <a:ln w="25400"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Texas A&amp;M</a:t>
            </a:r>
          </a:p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USA</a:t>
            </a:r>
            <a:endParaRPr lang="en-US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 flipV="1">
            <a:off x="1447800" y="2667000"/>
            <a:ext cx="457200" cy="304800"/>
          </a:xfrm>
          <a:prstGeom prst="straightConnector1">
            <a:avLst/>
          </a:prstGeom>
          <a:noFill/>
          <a:ln w="444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outerShdw dist="45791" dir="2021404" algn="ctr" rotWithShape="0">
              <a:srgbClr val="B2B2B2">
                <a:alpha val="80000"/>
              </a:srgbClr>
            </a:outerShdw>
          </a:effectLst>
        </p:spPr>
      </p:cxnSp>
      <p:cxnSp>
        <p:nvCxnSpPr>
          <p:cNvPr id="47" name="Straight Arrow Connector 46"/>
          <p:cNvCxnSpPr/>
          <p:nvPr/>
        </p:nvCxnSpPr>
        <p:spPr bwMode="auto">
          <a:xfrm rot="16200000" flipH="1">
            <a:off x="838200" y="1600200"/>
            <a:ext cx="457200" cy="152400"/>
          </a:xfrm>
          <a:prstGeom prst="straightConnector1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dist="45791" dir="2021404" algn="ctr" rotWithShape="0">
              <a:srgbClr val="B2B2B2">
                <a:alpha val="80000"/>
              </a:srgbClr>
            </a:outerShdw>
          </a:effectLst>
        </p:spPr>
      </p:cxnSp>
      <p:sp>
        <p:nvSpPr>
          <p:cNvPr id="48" name="TextBox 47"/>
          <p:cNvSpPr txBox="1"/>
          <p:nvPr/>
        </p:nvSpPr>
        <p:spPr>
          <a:xfrm>
            <a:off x="304800" y="816114"/>
            <a:ext cx="1267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TRIUMF,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Canada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9" name="Oval 26"/>
          <p:cNvSpPr>
            <a:spLocks noChangeArrowheads="1"/>
          </p:cNvSpPr>
          <p:nvPr/>
        </p:nvSpPr>
        <p:spPr bwMode="auto">
          <a:xfrm>
            <a:off x="2133600" y="2209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 bwMode="auto">
          <a:xfrm rot="5400000">
            <a:off x="2286000" y="1828800"/>
            <a:ext cx="457200" cy="304800"/>
          </a:xfrm>
          <a:prstGeom prst="straightConnector1">
            <a:avLst/>
          </a:prstGeom>
          <a:noFill/>
          <a:ln w="444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outerShdw dist="45791" dir="2021404" algn="ctr" rotWithShape="0">
              <a:srgbClr val="B2B2B2">
                <a:alpha val="80000"/>
              </a:srgbClr>
            </a:outerShdw>
          </a:effectLst>
        </p:spPr>
      </p:cxnSp>
      <p:sp>
        <p:nvSpPr>
          <p:cNvPr id="51" name="TextBox 50"/>
          <p:cNvSpPr txBox="1"/>
          <p:nvPr/>
        </p:nvSpPr>
        <p:spPr>
          <a:xfrm>
            <a:off x="2209800" y="1143000"/>
            <a:ext cx="1555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NSCL/FRIB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USA</a:t>
            </a:r>
            <a:endParaRPr lang="en-US" sz="2000" b="1" dirty="0">
              <a:solidFill>
                <a:srgbClr val="002060"/>
              </a:solidFill>
            </a:endParaRPr>
          </a:p>
        </p:txBody>
      </p:sp>
      <p:cxnSp>
        <p:nvCxnSpPr>
          <p:cNvPr id="52" name="Straight Arrow Connector 51"/>
          <p:cNvCxnSpPr>
            <a:stCxn id="53" idx="0"/>
          </p:cNvCxnSpPr>
          <p:nvPr/>
        </p:nvCxnSpPr>
        <p:spPr bwMode="auto">
          <a:xfrm rot="16200000" flipV="1">
            <a:off x="7876562" y="2486639"/>
            <a:ext cx="304800" cy="513121"/>
          </a:xfrm>
          <a:prstGeom prst="straightConnector1">
            <a:avLst/>
          </a:prstGeom>
          <a:noFill/>
          <a:ln w="444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outerShdw dist="45791" dir="2021404" algn="ctr" rotWithShape="0">
              <a:srgbClr val="B2B2B2">
                <a:alpha val="80000"/>
              </a:srgbClr>
            </a:outerShdw>
          </a:effectLst>
        </p:spPr>
      </p:cxnSp>
      <p:sp>
        <p:nvSpPr>
          <p:cNvPr id="53" name="TextBox 52"/>
          <p:cNvSpPr txBox="1"/>
          <p:nvPr/>
        </p:nvSpPr>
        <p:spPr>
          <a:xfrm>
            <a:off x="7772400" y="2895600"/>
            <a:ext cx="1026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RIKEN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Japan</a:t>
            </a:r>
          </a:p>
        </p:txBody>
      </p:sp>
      <p:cxnSp>
        <p:nvCxnSpPr>
          <p:cNvPr id="54" name="Straight Arrow Connector 53"/>
          <p:cNvCxnSpPr/>
          <p:nvPr/>
        </p:nvCxnSpPr>
        <p:spPr bwMode="auto">
          <a:xfrm rot="10800000">
            <a:off x="4572000" y="2057400"/>
            <a:ext cx="457200" cy="228600"/>
          </a:xfrm>
          <a:prstGeom prst="straightConnector1">
            <a:avLst/>
          </a:prstGeom>
          <a:noFill/>
          <a:ln w="444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outerShdw dist="45791" dir="2021404" algn="ctr" rotWithShape="0">
              <a:srgbClr val="B2B2B2">
                <a:alpha val="80000"/>
              </a:srgbClr>
            </a:outerShdw>
          </a:effectLst>
        </p:spPr>
      </p:cxnSp>
      <p:sp>
        <p:nvSpPr>
          <p:cNvPr id="55" name="TextBox 54"/>
          <p:cNvSpPr txBox="1"/>
          <p:nvPr/>
        </p:nvSpPr>
        <p:spPr>
          <a:xfrm>
            <a:off x="5029200" y="2057400"/>
            <a:ext cx="1305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GSI/FAIR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Germany</a:t>
            </a:r>
          </a:p>
        </p:txBody>
      </p:sp>
      <p:cxnSp>
        <p:nvCxnSpPr>
          <p:cNvPr id="56" name="Straight Arrow Connector 55"/>
          <p:cNvCxnSpPr/>
          <p:nvPr/>
        </p:nvCxnSpPr>
        <p:spPr bwMode="auto">
          <a:xfrm flipV="1">
            <a:off x="3810000" y="2182690"/>
            <a:ext cx="460468" cy="282482"/>
          </a:xfrm>
          <a:prstGeom prst="straightConnector1">
            <a:avLst/>
          </a:prstGeom>
          <a:noFill/>
          <a:ln w="444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outerShdw dist="45791" dir="2021404" algn="ctr" rotWithShape="0">
              <a:srgbClr val="B2B2B2">
                <a:alpha val="80000"/>
              </a:srgbClr>
            </a:outerShdw>
          </a:effectLst>
        </p:spPr>
      </p:cxnSp>
      <p:sp>
        <p:nvSpPr>
          <p:cNvPr id="57" name="TextBox 56"/>
          <p:cNvSpPr txBox="1"/>
          <p:nvPr/>
        </p:nvSpPr>
        <p:spPr>
          <a:xfrm>
            <a:off x="3048000" y="2133600"/>
            <a:ext cx="1026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GANIL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France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58" name="Oval 29"/>
          <p:cNvSpPr>
            <a:spLocks noChangeArrowheads="1"/>
          </p:cNvSpPr>
          <p:nvPr/>
        </p:nvSpPr>
        <p:spPr bwMode="auto">
          <a:xfrm>
            <a:off x="1981200" y="2286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257800" y="516989"/>
            <a:ext cx="302772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Q: Can we put a point here?!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What color?!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 bwMode="auto">
          <a:xfrm flipH="1">
            <a:off x="4876802" y="1170057"/>
            <a:ext cx="1600198" cy="1241286"/>
          </a:xfrm>
          <a:prstGeom prst="straightConnector1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dist="45791" dir="2021404" algn="ctr" rotWithShape="0">
              <a:srgbClr val="B2B2B2">
                <a:alpha val="80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84704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772400" cy="5540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Laser-induced </a:t>
            </a:r>
            <a:r>
              <a:rPr lang="en-US" dirty="0" smtClean="0"/>
              <a:t>“stellar plasma”?!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62400"/>
          </a:xfrm>
        </p:spPr>
        <p:txBody>
          <a:bodyPr/>
          <a:lstStyle/>
          <a:p>
            <a:r>
              <a:rPr lang="en-US" dirty="0" smtClean="0"/>
              <a:t>Short-lived plasmas w conditions similar to stellar </a:t>
            </a:r>
            <a:r>
              <a:rPr lang="en-US" dirty="0" smtClean="0"/>
              <a:t>plasmas</a:t>
            </a:r>
            <a:endParaRPr lang="en-US" dirty="0" smtClean="0"/>
          </a:p>
          <a:p>
            <a:pPr lvl="1"/>
            <a:r>
              <a:rPr lang="en-US" dirty="0" smtClean="0"/>
              <a:t>Characterization</a:t>
            </a:r>
          </a:p>
          <a:p>
            <a:pPr lvl="1"/>
            <a:r>
              <a:rPr lang="en-US" dirty="0" smtClean="0"/>
              <a:t>Nuclear astrophysics: capture reactions on excited states – very imp for quantitative </a:t>
            </a:r>
            <a:r>
              <a:rPr lang="en-US" dirty="0" err="1" smtClean="0"/>
              <a:t>descr</a:t>
            </a:r>
            <a:r>
              <a:rPr lang="en-US" dirty="0" smtClean="0"/>
              <a:t> of stellar nucleosynthesis, but out of the range of our current experimental possibilities. Can we…?!!</a:t>
            </a:r>
          </a:p>
          <a:p>
            <a:pPr lvl="1"/>
            <a:r>
              <a:rPr lang="en-US" dirty="0" smtClean="0"/>
              <a:t>How?! What setups?!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029200" y="5715000"/>
            <a:ext cx="2133600" cy="365125"/>
          </a:xfrm>
        </p:spPr>
        <p:txBody>
          <a:bodyPr/>
          <a:lstStyle/>
          <a:p>
            <a:pPr>
              <a:defRPr/>
            </a:pPr>
            <a:fld id="{2D0F3C7B-0135-4BC3-9594-9D925242BB7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90514" y="6412468"/>
            <a:ext cx="428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L. Trache, ELI-NP workshop, Bucharest, June 25-26, 2013</a:t>
            </a:r>
            <a:endParaRPr lang="en-US" sz="1400" i="1" dirty="0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28600" y="457200"/>
            <a:ext cx="838200" cy="685800"/>
          </a:xfrm>
          <a:prstGeom prst="ellipse">
            <a:avLst/>
          </a:prstGeom>
          <a:solidFill>
            <a:srgbClr val="BAC8AA"/>
          </a:solidFill>
          <a:ln w="9525">
            <a:solidFill>
              <a:srgbClr val="00264C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C2818"/>
                </a:solidFill>
                <a:latin typeface="Arial" charset="0"/>
              </a:rPr>
              <a:t>4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FC2818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25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886200" y="5410200"/>
            <a:ext cx="2499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Thank you!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1555" y="299591"/>
            <a:ext cx="43924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European facility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Open for </a:t>
            </a:r>
            <a:r>
              <a:rPr lang="en-US" sz="3200" dirty="0" err="1" smtClean="0"/>
              <a:t>cooperations</a:t>
            </a:r>
            <a:endParaRPr lang="en-US" sz="32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We are hiring!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8434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39552" y="1600200"/>
            <a:ext cx="4679950" cy="317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2006 –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ELI on ESFRI Roadmap</a:t>
            </a:r>
          </a:p>
          <a:p>
            <a:pPr>
              <a:buFont typeface="Wingdings" pitchFamily="2" charset="2"/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ELI-PP 2007-2010 (FP7)</a:t>
            </a:r>
          </a:p>
          <a:p>
            <a:pPr lvl="1">
              <a:spcAft>
                <a:spcPts val="30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ELI-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Beamlines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(Czech Republic)</a:t>
            </a:r>
          </a:p>
          <a:p>
            <a:pPr lvl="1">
              <a:spcAft>
                <a:spcPts val="300"/>
              </a:spcAft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       	ELI-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Attoseconds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(Hungary)</a:t>
            </a:r>
          </a:p>
          <a:p>
            <a:pPr lvl="1">
              <a:spcAft>
                <a:spcPts val="300"/>
              </a:spcAft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       	ELI-Nuclear Physics (Romania)</a:t>
            </a:r>
          </a:p>
          <a:p>
            <a:pPr>
              <a:spcAft>
                <a:spcPts val="30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Project Approved by the European Competitiveness Council (December 2009)</a:t>
            </a:r>
          </a:p>
          <a:p>
            <a:pPr>
              <a:spcAft>
                <a:spcPts val="3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ELI-DC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(Delivery Consortium): April 2010</a:t>
            </a:r>
          </a:p>
          <a:p>
            <a:pPr>
              <a:spcAft>
                <a:spcPts val="30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Bucharest: June 2013 – civil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constr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start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41DAC654-6490-47FC-94A2-BDB69E6DFB05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pPr algn="r">
                <a:defRPr/>
              </a:pPr>
              <a:t>3</a:t>
            </a:fld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79613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u 1"/>
          <p:cNvSpPr>
            <a:spLocks noGrp="1"/>
          </p:cNvSpPr>
          <p:nvPr>
            <p:ph type="title" idx="4294967295"/>
          </p:nvPr>
        </p:nvSpPr>
        <p:spPr>
          <a:xfrm>
            <a:off x="1476375" y="228600"/>
            <a:ext cx="7416800" cy="925513"/>
          </a:xfrm>
        </p:spPr>
        <p:txBody>
          <a:bodyPr anchorCtr="1"/>
          <a:lstStyle/>
          <a:p>
            <a:pPr eaLnBrk="1" hangingPunct="1"/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     Extreme Light Infrastructure </a:t>
            </a:r>
            <a:endParaRPr lang="ro-RO" sz="4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rain_ban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025" y="1268413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990972" y="1340768"/>
            <a:ext cx="2547991" cy="374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5" descr="D:\My Documents\00-2011\ELI 2011\ELI 11-COMUNICARE\ELI CZ-BEAMLIN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69159"/>
            <a:ext cx="2578691" cy="193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6" descr="D:\My Documents\00-2011\ELI 2011\ELI 11-COMUNICARE\ELI HU - ATTOSECOND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4869160"/>
            <a:ext cx="33432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2" descr="D:\My Documents\00-2011\ELI 2011\ELI 11-COMUNICARE\Finale_sigle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878684"/>
            <a:ext cx="30638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53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u 1"/>
          <p:cNvSpPr>
            <a:spLocks noGrp="1"/>
          </p:cNvSpPr>
          <p:nvPr>
            <p:ph type="title" idx="4294967295"/>
          </p:nvPr>
        </p:nvSpPr>
        <p:spPr>
          <a:xfrm>
            <a:off x="1295400" y="1506379"/>
            <a:ext cx="6789738" cy="2554545"/>
          </a:xfrm>
        </p:spPr>
        <p:txBody>
          <a:bodyPr anchorCtr="1">
            <a:spAutoFit/>
          </a:bodyPr>
          <a:lstStyle/>
          <a:p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Extreme Light Infrastructure -  Nuclear Physics ELI – NP </a:t>
            </a:r>
            <a:b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@ IFIN-HH Bucharest-Magurele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Romania</a:t>
            </a:r>
            <a:r>
              <a:rPr lang="ro-RO" sz="32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o-RO" sz="3200" i="1" dirty="0">
                <a:latin typeface="Times New Roman" pitchFamily="18" charset="0"/>
                <a:cs typeface="Times New Roman" pitchFamily="18" charset="0"/>
              </a:rPr>
            </a:br>
            <a:endParaRPr lang="ro-RO" sz="3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Substituent conținut 2"/>
          <p:cNvSpPr>
            <a:spLocks noGrp="1"/>
          </p:cNvSpPr>
          <p:nvPr>
            <p:ph idx="4294967295"/>
          </p:nvPr>
        </p:nvSpPr>
        <p:spPr>
          <a:xfrm>
            <a:off x="1905000" y="4648200"/>
            <a:ext cx="6477000" cy="1447800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Project leader: Nicolae-Victor Zamfir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Science white book: Dietrich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Habs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(LMU) et al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Scientific director: Sydney Gales</a:t>
            </a:r>
            <a:endParaRPr lang="ro-RO" sz="2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stituent număr diapozitiv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fld id="{9331D1F0-88F5-43C7-9750-D6F71C0F3726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pPr algn="r" eaLnBrk="1" hangingPunct="1">
                <a:defRPr/>
              </a:pPr>
              <a:t>4</a:t>
            </a:fld>
            <a:endParaRPr lang="en-US" sz="100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graphicFrame>
        <p:nvGraphicFramePr>
          <p:cNvPr id="2053" name="Object 12"/>
          <p:cNvGraphicFramePr>
            <a:graphicFrameLocks noChangeAspect="1"/>
          </p:cNvGraphicFramePr>
          <p:nvPr/>
        </p:nvGraphicFramePr>
        <p:xfrm>
          <a:off x="0" y="-26988"/>
          <a:ext cx="1835150" cy="129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Acrobat Document" r:id="rId4" imgW="8019889" imgH="5667195" progId="AcroExch.Document.7">
                  <p:embed/>
                </p:oleObj>
              </mc:Choice>
              <mc:Fallback>
                <p:oleObj name="Acrobat Document" r:id="rId4" imgW="8019889" imgH="566719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6988"/>
                        <a:ext cx="1835150" cy="1296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27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D:\Apacer8GB\SALVARE_MSony\ELI2010\Finale_sigle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37703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D:\Apacer8GB\SALVARE_MSony\ELI2010\Finale_sigl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37703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 descr="D:\Apacer8GB\SALVARE_MSony\ELI2010\Finale_sigle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37703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0292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07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63713" y="260648"/>
            <a:ext cx="7380287" cy="847725"/>
          </a:xfrm>
          <a:prstGeom prst="rect">
            <a:avLst/>
          </a:prstGeom>
          <a:noFill/>
        </p:spPr>
        <p:txBody>
          <a:bodyPr anchorCtr="1">
            <a:normAutofit/>
          </a:bodyPr>
          <a:lstStyle/>
          <a:p>
            <a:r>
              <a:rPr lang="en-US" sz="3200" b="1" i="1" dirty="0" smtClean="0">
                <a:latin typeface="Times New Roman" pitchFamily="18" charset="0"/>
              </a:rPr>
              <a:t>Bucharest – </a:t>
            </a:r>
            <a:r>
              <a:rPr lang="en-US" sz="3200" b="1" i="1" dirty="0" err="1" smtClean="0">
                <a:latin typeface="Times New Roman" pitchFamily="18" charset="0"/>
              </a:rPr>
              <a:t>Magurele</a:t>
            </a:r>
            <a:r>
              <a:rPr lang="en-US" sz="3200" b="1" i="1" dirty="0" smtClean="0">
                <a:latin typeface="Times New Roman" pitchFamily="18" charset="0"/>
              </a:rPr>
              <a:t> Physics Institutes </a:t>
            </a:r>
            <a:endParaRPr lang="en-US" sz="3200" b="1" i="1" dirty="0">
              <a:latin typeface="Times New Roman" pitchFamily="18" charset="0"/>
            </a:endParaRPr>
          </a:p>
        </p:txBody>
      </p:sp>
      <p:graphicFrame>
        <p:nvGraphicFramePr>
          <p:cNvPr id="358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6516313"/>
              </p:ext>
            </p:extLst>
          </p:nvPr>
        </p:nvGraphicFramePr>
        <p:xfrm>
          <a:off x="685800" y="1196975"/>
          <a:ext cx="8032750" cy="550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Picture" r:id="rId4" imgW="6039000" imgH="5153040" progId="Word.Picture.8">
                  <p:embed/>
                </p:oleObj>
              </mc:Choice>
              <mc:Fallback>
                <p:oleObj name="Picture" r:id="rId4" imgW="6039000" imgH="515304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196975"/>
                        <a:ext cx="8032750" cy="550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1" name="Object 6"/>
          <p:cNvGraphicFramePr>
            <a:graphicFrameLocks noChangeAspect="1"/>
          </p:cNvGraphicFramePr>
          <p:nvPr/>
        </p:nvGraphicFramePr>
        <p:xfrm>
          <a:off x="0" y="0"/>
          <a:ext cx="1719263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Acrobat Document" r:id="rId6" imgW="8019889" imgH="5667195" progId="AcroExch.Document.7">
                  <p:embed/>
                </p:oleObj>
              </mc:Choice>
              <mc:Fallback>
                <p:oleObj name="Acrobat Document" r:id="rId6" imgW="8019889" imgH="566719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19263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2AED125-C53B-4A8F-BC07-E5336375F104}" type="slidenum"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pPr algn="r">
                <a:defRPr/>
              </a:pPr>
              <a:t>6</a:t>
            </a:fld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07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1219200"/>
            <a:ext cx="9144000" cy="5540375"/>
          </a:xfrm>
          <a:solidFill>
            <a:srgbClr val="FFFF00">
              <a:alpha val="50195"/>
            </a:srgbClr>
          </a:solidFill>
        </p:spPr>
      </p:pic>
      <p:sp>
        <p:nvSpPr>
          <p:cNvPr id="5" name="Oval Callout 4"/>
          <p:cNvSpPr>
            <a:spLocks noChangeArrowheads="1"/>
          </p:cNvSpPr>
          <p:nvPr/>
        </p:nvSpPr>
        <p:spPr bwMode="auto">
          <a:xfrm>
            <a:off x="7092950" y="3124200"/>
            <a:ext cx="1727200" cy="892175"/>
          </a:xfrm>
          <a:prstGeom prst="wedgeEllipseCallout">
            <a:avLst>
              <a:gd name="adj1" fmla="val -78125"/>
              <a:gd name="adj2" fmla="val -24731"/>
            </a:avLst>
          </a:prstGeom>
          <a:solidFill>
            <a:srgbClr val="FFFF00"/>
          </a:solidFill>
          <a:ln w="25400" algn="ctr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C0"/>
                </a:solidFill>
                <a:latin typeface="+mn-lt"/>
              </a:rPr>
              <a:t>ELI</a:t>
            </a:r>
            <a:r>
              <a:rPr lang="ro-RO" sz="2400" b="1" dirty="0">
                <a:solidFill>
                  <a:srgbClr val="0070C0"/>
                </a:solidFill>
                <a:latin typeface="+mn-lt"/>
              </a:rPr>
              <a:t>-NP</a:t>
            </a:r>
            <a:endParaRPr lang="en-US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6227763" y="1196975"/>
            <a:ext cx="1873250" cy="1690688"/>
          </a:xfrm>
          <a:prstGeom prst="wedgeRoundRectCallout">
            <a:avLst>
              <a:gd name="adj1" fmla="val -26066"/>
              <a:gd name="adj2" fmla="val -50322"/>
              <a:gd name="adj3" fmla="val 16667"/>
            </a:avLst>
          </a:prstGeom>
          <a:solidFill>
            <a:srgbClr val="FFFF99"/>
          </a:solidFill>
          <a:ln w="25400" algn="ctr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NUCLEAR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Tandem </a:t>
            </a: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accelerators 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Cyclotrons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Irradiator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Advanced 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Detectors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Biophysics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Environmental Phys.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Radioisotopes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323850" y="2338388"/>
            <a:ext cx="1449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rgbClr val="FFC000"/>
                </a:solidFill>
                <a:latin typeface="Calibri" pitchFamily="34" charset="0"/>
              </a:rPr>
              <a:t>ring rail/road</a:t>
            </a:r>
          </a:p>
        </p:txBody>
      </p:sp>
      <p:sp>
        <p:nvSpPr>
          <p:cNvPr id="9" name="Up Arrow 8"/>
          <p:cNvSpPr/>
          <p:nvPr/>
        </p:nvSpPr>
        <p:spPr>
          <a:xfrm>
            <a:off x="2743200" y="1546225"/>
            <a:ext cx="228600" cy="381000"/>
          </a:xfrm>
          <a:prstGeom prst="upArrow">
            <a:avLst>
              <a:gd name="adj1" fmla="val 50000"/>
              <a:gd name="adj2" fmla="val 4662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43" name="TextBox 9"/>
          <p:cNvSpPr txBox="1">
            <a:spLocks noChangeArrowheads="1"/>
          </p:cNvSpPr>
          <p:nvPr/>
        </p:nvSpPr>
        <p:spPr bwMode="auto">
          <a:xfrm>
            <a:off x="1123950" y="1570038"/>
            <a:ext cx="161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rgbClr val="FFC000"/>
                </a:solidFill>
                <a:latin typeface="Calibri" pitchFamily="34" charset="0"/>
              </a:rPr>
              <a:t>BUCHAREST</a:t>
            </a:r>
          </a:p>
        </p:txBody>
      </p:sp>
      <p:sp>
        <p:nvSpPr>
          <p:cNvPr id="11" name="Left-Right Arrow 10"/>
          <p:cNvSpPr/>
          <p:nvPr/>
        </p:nvSpPr>
        <p:spPr>
          <a:xfrm>
            <a:off x="684213" y="2205038"/>
            <a:ext cx="682625" cy="2286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45" name="Rectangle 4"/>
          <p:cNvSpPr>
            <a:spLocks noChangeArrowheads="1"/>
          </p:cNvSpPr>
          <p:nvPr/>
        </p:nvSpPr>
        <p:spPr bwMode="auto">
          <a:xfrm>
            <a:off x="179388" y="-60325"/>
            <a:ext cx="89646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3200" b="1" i="1" dirty="0">
                <a:latin typeface="Times New Roman" pitchFamily="18" charset="0"/>
              </a:rPr>
              <a:t>Bucharest-</a:t>
            </a:r>
            <a:r>
              <a:rPr lang="en-US" sz="3200" b="1" i="1" dirty="0" err="1">
                <a:latin typeface="Times New Roman" pitchFamily="18" charset="0"/>
              </a:rPr>
              <a:t>Magurele</a:t>
            </a:r>
            <a:endParaRPr lang="en-US" sz="3200" b="1" i="1" dirty="0">
              <a:latin typeface="Times New Roman" pitchFamily="18" charset="0"/>
            </a:endParaRPr>
          </a:p>
          <a:p>
            <a:pPr algn="ctr" eaLnBrk="1" hangingPunct="1"/>
            <a:r>
              <a:rPr lang="en-US" sz="3200" b="1" i="1" dirty="0">
                <a:latin typeface="Times New Roman" pitchFamily="18" charset="0"/>
              </a:rPr>
              <a:t>National Physics Institutes</a:t>
            </a:r>
          </a:p>
        </p:txBody>
      </p:sp>
      <p:sp>
        <p:nvSpPr>
          <p:cNvPr id="16" name="Oval 15"/>
          <p:cNvSpPr/>
          <p:nvPr/>
        </p:nvSpPr>
        <p:spPr>
          <a:xfrm>
            <a:off x="2438400" y="4724400"/>
            <a:ext cx="1447800" cy="1371600"/>
          </a:xfrm>
          <a:prstGeom prst="ellipse">
            <a:avLst/>
          </a:prstGeom>
          <a:noFill/>
          <a:ln w="412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ounded Rectangular Callout 12"/>
          <p:cNvSpPr>
            <a:spLocks noChangeArrowheads="1"/>
          </p:cNvSpPr>
          <p:nvPr/>
        </p:nvSpPr>
        <p:spPr bwMode="auto">
          <a:xfrm>
            <a:off x="349250" y="4899025"/>
            <a:ext cx="1912938" cy="1511300"/>
          </a:xfrm>
          <a:prstGeom prst="wedgeRoundRectCallout">
            <a:avLst>
              <a:gd name="adj1" fmla="val -16654"/>
              <a:gd name="adj2" fmla="val -50424"/>
              <a:gd name="adj3" fmla="val 16667"/>
            </a:avLst>
          </a:prstGeom>
          <a:solidFill>
            <a:srgbClr val="FFFF99"/>
          </a:solidFill>
          <a:ln w="25400" algn="ctr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70C0"/>
                </a:solidFill>
                <a:latin typeface="+mn-lt"/>
              </a:rPr>
              <a:t>Lasers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70C0"/>
                </a:solidFill>
                <a:latin typeface="+mn-lt"/>
              </a:rPr>
              <a:t>Plasma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70C0"/>
                </a:solidFill>
                <a:latin typeface="+mn-lt"/>
              </a:rPr>
              <a:t>Optoelectronics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70C0"/>
                </a:solidFill>
                <a:latin typeface="+mn-lt"/>
              </a:rPr>
              <a:t>Material Physics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70C0"/>
                </a:solidFill>
                <a:latin typeface="+mn-lt"/>
              </a:rPr>
              <a:t>Theoretical Physics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70C0"/>
                </a:solidFill>
                <a:latin typeface="+mn-lt"/>
              </a:rPr>
              <a:t>Particle Physics</a:t>
            </a:r>
          </a:p>
        </p:txBody>
      </p:sp>
      <p:graphicFrame>
        <p:nvGraphicFramePr>
          <p:cNvPr id="14348" name="Object 1"/>
          <p:cNvGraphicFramePr>
            <a:graphicFrameLocks noChangeAspect="1"/>
          </p:cNvGraphicFramePr>
          <p:nvPr/>
        </p:nvGraphicFramePr>
        <p:xfrm>
          <a:off x="0" y="-17463"/>
          <a:ext cx="1752600" cy="1238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Acrobat Document" r:id="rId5" imgW="8019889" imgH="5667195" progId="AcroExch.Document.7">
                  <p:embed/>
                </p:oleObj>
              </mc:Choice>
              <mc:Fallback>
                <p:oleObj name="Acrobat Document" r:id="rId5" imgW="8019889" imgH="566719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7463"/>
                        <a:ext cx="1752600" cy="12382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9" name="Picture 4" descr="PICT00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75" y="4651375"/>
            <a:ext cx="32512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Callout 13"/>
          <p:cNvSpPr/>
          <p:nvPr/>
        </p:nvSpPr>
        <p:spPr>
          <a:xfrm>
            <a:off x="5868144" y="4776192"/>
            <a:ext cx="1600200" cy="381000"/>
          </a:xfrm>
          <a:prstGeom prst="wedgeEllipseCallout">
            <a:avLst>
              <a:gd name="adj1" fmla="val 54436"/>
              <a:gd name="adj2" fmla="val 16665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ELI-</a:t>
            </a:r>
            <a:r>
              <a:rPr lang="ro-RO" b="1" dirty="0">
                <a:solidFill>
                  <a:schemeClr val="bg2">
                    <a:lumMod val="50000"/>
                  </a:schemeClr>
                </a:solidFill>
              </a:rPr>
              <a:t>NP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64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484783"/>
            <a:ext cx="8291264" cy="521605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sz="2000" b="1" dirty="0" smtClean="0">
                <a:latin typeface="Times New Roman" pitchFamily="18" charset="0"/>
              </a:rPr>
              <a:t>February-April 2010</a:t>
            </a:r>
          </a:p>
          <a:p>
            <a:pPr>
              <a:lnSpc>
                <a:spcPct val="120000"/>
              </a:lnSpc>
              <a:buNone/>
              <a:defRPr/>
            </a:pPr>
            <a:r>
              <a:rPr lang="en-US" sz="2000" dirty="0" smtClean="0">
                <a:latin typeface="Times New Roman" pitchFamily="18" charset="0"/>
              </a:rPr>
              <a:t>       Scientific case </a:t>
            </a:r>
            <a:r>
              <a:rPr lang="en-US" sz="2000" b="1" dirty="0" smtClean="0">
                <a:latin typeface="Times New Roman" pitchFamily="18" charset="0"/>
              </a:rPr>
              <a:t>“White Book”</a:t>
            </a:r>
            <a:r>
              <a:rPr lang="en-US" sz="2000" dirty="0" smtClean="0">
                <a:latin typeface="Times New Roman" pitchFamily="18" charset="0"/>
              </a:rPr>
              <a:t> (100 scientists, 30 institutions)   </a:t>
            </a:r>
            <a:r>
              <a:rPr lang="en-GB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(www.eli-np.ro)</a:t>
            </a:r>
            <a:endParaRPr lang="en-US" sz="2000" dirty="0" smtClean="0">
              <a:latin typeface="Times New Roman" pitchFamily="18" charset="0"/>
            </a:endParaRPr>
          </a:p>
          <a:p>
            <a:pPr>
              <a:lnSpc>
                <a:spcPct val="120000"/>
              </a:lnSpc>
              <a:buNone/>
              <a:defRPr/>
            </a:pPr>
            <a:r>
              <a:rPr lang="en-US" sz="2000" dirty="0" smtClean="0">
                <a:latin typeface="Times New Roman" pitchFamily="18" charset="0"/>
              </a:rPr>
              <a:t>      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approved by ELI-NP International Scientific Advisory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Board</a:t>
            </a:r>
            <a:endParaRPr lang="en-US" sz="2000" dirty="0" smtClean="0">
              <a:latin typeface="Times New Roman" pitchFamily="18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sz="2000" b="1" dirty="0" smtClean="0">
                <a:latin typeface="Times New Roman" pitchFamily="18" charset="0"/>
              </a:rPr>
              <a:t>August 2010:  </a:t>
            </a:r>
            <a:r>
              <a:rPr lang="en-US" sz="2000" dirty="0" smtClean="0">
                <a:latin typeface="Times New Roman" pitchFamily="18" charset="0"/>
              </a:rPr>
              <a:t>Feasibility Study:  293 </a:t>
            </a:r>
            <a:r>
              <a:rPr lang="en-US" sz="2000" dirty="0" err="1" smtClean="0">
                <a:latin typeface="Times New Roman" pitchFamily="18" charset="0"/>
              </a:rPr>
              <a:t>Meuro</a:t>
            </a:r>
            <a:r>
              <a:rPr lang="en-US" sz="2000" dirty="0" smtClean="0">
                <a:latin typeface="Times New Roman" pitchFamily="18" charset="0"/>
              </a:rPr>
              <a:t> w/o </a:t>
            </a:r>
            <a:r>
              <a:rPr lang="en-US" sz="2000" dirty="0">
                <a:latin typeface="Times New Roman" pitchFamily="18" charset="0"/>
              </a:rPr>
              <a:t>VAT:  </a:t>
            </a:r>
            <a:r>
              <a:rPr lang="en-US" sz="2000" dirty="0" smtClean="0">
                <a:latin typeface="Times New Roman" pitchFamily="18" charset="0"/>
              </a:rPr>
              <a:t>          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1600" dirty="0">
                <a:latin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</a:rPr>
              <a:t>Buildings</a:t>
            </a:r>
            <a:r>
              <a:rPr lang="en-US" sz="1600" dirty="0">
                <a:latin typeface="Times New Roman" pitchFamily="18" charset="0"/>
              </a:rPr>
              <a:t>:        </a:t>
            </a:r>
            <a:r>
              <a:rPr lang="en-US" sz="1600" dirty="0" smtClean="0">
                <a:latin typeface="Times New Roman" pitchFamily="18" charset="0"/>
              </a:rPr>
              <a:t>     </a:t>
            </a:r>
            <a:r>
              <a:rPr lang="en-US" sz="1600" dirty="0" smtClean="0">
                <a:latin typeface="Times New Roman" pitchFamily="18" charset="0"/>
              </a:rPr>
              <a:t>60 M€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1600" dirty="0" smtClean="0">
                <a:latin typeface="Times New Roman" pitchFamily="18" charset="0"/>
              </a:rPr>
              <a:t>  Lasers</a:t>
            </a:r>
            <a:r>
              <a:rPr lang="en-US" sz="1600" dirty="0">
                <a:latin typeface="Times New Roman" pitchFamily="18" charset="0"/>
              </a:rPr>
              <a:t>:            </a:t>
            </a:r>
            <a:r>
              <a:rPr lang="en-US" sz="1600" dirty="0" smtClean="0">
                <a:latin typeface="Times New Roman" pitchFamily="18" charset="0"/>
              </a:rPr>
              <a:t>      60 </a:t>
            </a:r>
            <a:r>
              <a:rPr lang="en-US" sz="1600" dirty="0">
                <a:latin typeface="Times New Roman" pitchFamily="18" charset="0"/>
              </a:rPr>
              <a:t>M</a:t>
            </a:r>
            <a:r>
              <a:rPr lang="en-US" sz="1600" dirty="0" smtClean="0">
                <a:latin typeface="Times New Roman" pitchFamily="18" charset="0"/>
              </a:rPr>
              <a:t>€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1600" dirty="0" smtClean="0">
                <a:latin typeface="Times New Roman" pitchFamily="18" charset="0"/>
              </a:rPr>
              <a:t>  </a:t>
            </a:r>
            <a:r>
              <a:rPr lang="en-US" sz="1600" dirty="0" smtClean="0">
                <a:latin typeface="Times New Roman" pitchFamily="18" charset="0"/>
              </a:rPr>
              <a:t>Gamma Beam:      60 M€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1600" dirty="0">
                <a:latin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</a:rPr>
              <a:t>Beam Transport    </a:t>
            </a:r>
            <a:r>
              <a:rPr lang="en-US" sz="1600" dirty="0">
                <a:latin typeface="Times New Roman" pitchFamily="18" charset="0"/>
              </a:rPr>
              <a:t>20 M</a:t>
            </a:r>
            <a:r>
              <a:rPr lang="en-US" sz="1600" dirty="0" smtClean="0">
                <a:latin typeface="Times New Roman" pitchFamily="18" charset="0"/>
              </a:rPr>
              <a:t>€</a:t>
            </a:r>
            <a:endParaRPr lang="en-US" sz="1600" dirty="0">
              <a:latin typeface="Times New Roman" pitchFamily="18" charset="0"/>
            </a:endParaRPr>
          </a:p>
          <a:p>
            <a:pPr lvl="1">
              <a:lnSpc>
                <a:spcPct val="120000"/>
              </a:lnSpc>
              <a:defRPr/>
            </a:pPr>
            <a:r>
              <a:rPr lang="en-US" sz="1600" dirty="0" smtClean="0">
                <a:latin typeface="Times New Roman" pitchFamily="18" charset="0"/>
              </a:rPr>
              <a:t>  </a:t>
            </a:r>
            <a:r>
              <a:rPr lang="en-US" sz="1600" dirty="0" smtClean="0">
                <a:latin typeface="Times New Roman" pitchFamily="18" charset="0"/>
              </a:rPr>
              <a:t>Exp</a:t>
            </a:r>
            <a:r>
              <a:rPr lang="en-US" sz="1600" dirty="0">
                <a:latin typeface="Times New Roman" pitchFamily="18" charset="0"/>
              </a:rPr>
              <a:t>. equipments:  30 M</a:t>
            </a:r>
            <a:r>
              <a:rPr lang="en-US" sz="1600" dirty="0" smtClean="0">
                <a:latin typeface="Times New Roman" pitchFamily="18" charset="0"/>
              </a:rPr>
              <a:t>€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August 2011 – March 2012: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Technical Design</a:t>
            </a:r>
          </a:p>
          <a:p>
            <a:pPr>
              <a:lnSpc>
                <a:spcPct val="120000"/>
              </a:lnSpc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January 2012: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Submission of the application to the E.C.</a:t>
            </a:r>
          </a:p>
          <a:p>
            <a:pPr>
              <a:lnSpc>
                <a:spcPct val="120000"/>
              </a:lnSpc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July 2012: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Government Decision approving the construction of ELI-NP</a:t>
            </a:r>
          </a:p>
          <a:p>
            <a:pPr>
              <a:lnSpc>
                <a:spcPct val="120000"/>
              </a:lnSpc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September 2012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Approval of the application by the E.C.</a:t>
            </a:r>
          </a:p>
          <a:p>
            <a:pPr>
              <a:lnSpc>
                <a:spcPct val="120000"/>
              </a:lnSpc>
              <a:defRPr/>
            </a:pP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June 14, 2013: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Foundation stone ceremony</a:t>
            </a:r>
          </a:p>
          <a:p>
            <a:pPr>
              <a:lnSpc>
                <a:spcPct val="120000"/>
              </a:lnSpc>
              <a:buNone/>
              <a:defRPr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  <a:defRPr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  <a:defRPr/>
            </a:pPr>
            <a:endParaRPr lang="en-US" sz="2000" i="1" dirty="0" smtClean="0">
              <a:latin typeface="Times New Roman" pitchFamily="18" charset="0"/>
            </a:endParaRPr>
          </a:p>
        </p:txBody>
      </p:sp>
      <p:sp>
        <p:nvSpPr>
          <p:cNvPr id="1054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835150" y="228600"/>
            <a:ext cx="6977063" cy="84296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i="1" dirty="0" smtClean="0">
                <a:latin typeface="Times New Roman" pitchFamily="18" charset="0"/>
              </a:rPr>
              <a:t>ELI-NP  “Start-up” Activities</a:t>
            </a:r>
            <a:endParaRPr lang="en-GB" sz="2800" i="1" dirty="0" smtClean="0">
              <a:solidFill>
                <a:schemeClr val="fol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6"/>
          <p:cNvGraphicFramePr>
            <a:graphicFrameLocks noChangeAspect="1"/>
          </p:cNvGraphicFramePr>
          <p:nvPr/>
        </p:nvGraphicFramePr>
        <p:xfrm>
          <a:off x="0" y="0"/>
          <a:ext cx="1719263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Acrobat Document" r:id="rId4" imgW="8019889" imgH="5667195" progId="AcroExch.Document.7">
                  <p:embed/>
                </p:oleObj>
              </mc:Choice>
              <mc:Fallback>
                <p:oleObj name="Acrobat Document" r:id="rId4" imgW="8019889" imgH="566719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19263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7" name="Picture 2" descr="rain_ban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025" y="1214438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2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704" y="2438400"/>
            <a:ext cx="3635896" cy="3573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28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1" descr="C:\Last2012\poster-fair-eli-v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702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76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ern">
  <a:themeElements>
    <a:clrScheme name="Modern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Moder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sng" strike="noStrike" cap="none" normalizeH="0" baseline="0" smtClean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sng" strike="noStrike" cap="none" normalizeH="0" baseline="0" smtClean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Modern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rn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rn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4569</TotalTime>
  <Words>1799</Words>
  <Application>Microsoft Office PowerPoint</Application>
  <PresentationFormat>On-screen Show (4:3)</PresentationFormat>
  <Paragraphs>358</Paragraphs>
  <Slides>29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Office Theme</vt:lpstr>
      <vt:lpstr>Modern</vt:lpstr>
      <vt:lpstr>1_Office Theme</vt:lpstr>
      <vt:lpstr>Acrobat Document</vt:lpstr>
      <vt:lpstr>Picture</vt:lpstr>
      <vt:lpstr>ELI-NP, a new European facility </vt:lpstr>
      <vt:lpstr>Summary</vt:lpstr>
      <vt:lpstr>      Extreme Light Infrastructure </vt:lpstr>
      <vt:lpstr>Extreme Light Infrastructure -  Nuclear Physics ELI – NP  @ IFIN-HH Bucharest-Magurele, Romania </vt:lpstr>
      <vt:lpstr>PowerPoint Presentation</vt:lpstr>
      <vt:lpstr>Bucharest – Magurele Physics Institutes </vt:lpstr>
      <vt:lpstr>PowerPoint Presentation</vt:lpstr>
      <vt:lpstr>ELI-NP  “Start-up” Activities</vt:lpstr>
      <vt:lpstr>PowerPoint Presentation</vt:lpstr>
      <vt:lpstr>PowerPoint Presentation</vt:lpstr>
      <vt:lpstr>ELI-Nuclear Physics</vt:lpstr>
      <vt:lpstr>PowerPoint Presentation</vt:lpstr>
      <vt:lpstr>PowerPoint Presentation</vt:lpstr>
      <vt:lpstr>PowerPoint Presentation</vt:lpstr>
      <vt:lpstr>ELI – Nuclear Physics Research </vt:lpstr>
      <vt:lpstr>ELI – NP Experiments (1)</vt:lpstr>
      <vt:lpstr>ELI – NP Experiments (2)</vt:lpstr>
      <vt:lpstr>ELI – NP Experiments (3)</vt:lpstr>
      <vt:lpstr>ELI – NP Experiments (4)</vt:lpstr>
      <vt:lpstr>PowerPoint Presentation</vt:lpstr>
      <vt:lpstr>Target Normal Sheath Acceleration (TNSA) </vt:lpstr>
      <vt:lpstr>Radiation Pressure Acceleration RPA</vt:lpstr>
      <vt:lpstr>RIBs. Indirect methods for NA. Steps at ELI-NP</vt:lpstr>
      <vt:lpstr>PowerPoint Presentation</vt:lpstr>
      <vt:lpstr>PowerPoint Presentation</vt:lpstr>
      <vt:lpstr>PowerPoint Presentation</vt:lpstr>
      <vt:lpstr>PowerPoint Presentation</vt:lpstr>
      <vt:lpstr>Laser-induced “stellar plasma”?!</vt:lpstr>
      <vt:lpstr>PowerPoint Presentation</vt:lpstr>
    </vt:vector>
  </TitlesOfParts>
  <Company>IFIN-HH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ELI-NP, a new European facility</dc:title>
  <dc:creator>Livius Trache</dc:creator>
  <cp:lastModifiedBy>Livius Trache</cp:lastModifiedBy>
  <cp:revision>38</cp:revision>
  <dcterms:created xsi:type="dcterms:W3CDTF">2013-07-01T07:53:59Z</dcterms:created>
  <dcterms:modified xsi:type="dcterms:W3CDTF">2013-08-18T23:16:32Z</dcterms:modified>
</cp:coreProperties>
</file>